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61"/>
  </p:notesMasterIdLst>
  <p:handoutMasterIdLst>
    <p:handoutMasterId r:id="rId62"/>
  </p:handout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314" r:id="rId14"/>
    <p:sldId id="315" r:id="rId15"/>
    <p:sldId id="316" r:id="rId16"/>
    <p:sldId id="269" r:id="rId17"/>
    <p:sldId id="270" r:id="rId18"/>
    <p:sldId id="271" r:id="rId19"/>
    <p:sldId id="272" r:id="rId20"/>
    <p:sldId id="273" r:id="rId21"/>
    <p:sldId id="274" r:id="rId22"/>
    <p:sldId id="275" r:id="rId23"/>
    <p:sldId id="276" r:id="rId24"/>
    <p:sldId id="277" r:id="rId25"/>
    <p:sldId id="278"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varScale="1">
        <p:scale>
          <a:sx n="61" d="100"/>
          <a:sy n="61" d="100"/>
        </p:scale>
        <p:origin x="-1349"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ED129DB-348A-BA4E-A204-D0A916C4294B}" type="datetimeFigureOut">
              <a:rPr lang="en-US" smtClean="0"/>
              <a:pPr/>
              <a:t>10/19/2012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64B97A3-607E-E74B-9E30-D37B0CDE0587}"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C88D79-D383-564F-9BA2-0AE3257D1236}" type="datetimeFigureOut">
              <a:rPr lang="en-US" smtClean="0"/>
              <a:pPr/>
              <a:t>10/19/2012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86774B-26CB-2444-B877-CBDCA5EE8AEE}"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AC74E8F-1245-BC47-A73A-0626ADB017DD}" type="datetime1">
              <a:rPr lang="en-US" smtClean="0"/>
              <a:pPr/>
              <a:t>10/19/2012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ACB443-AEFD-8B47-B5FD-2897C60E3DCE}"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1FCFCF-59BE-A64E-9B0B-05B03E965BF3}" type="datetime1">
              <a:rPr lang="en-US" smtClean="0"/>
              <a:pPr/>
              <a:t>10/19/2012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ACB443-AEFD-8B47-B5FD-2897C60E3DC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319811-118F-F54D-9716-C29C134053C1}" type="datetime1">
              <a:rPr lang="en-US" smtClean="0"/>
              <a:pPr/>
              <a:t>10/19/2012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ACB443-AEFD-8B47-B5FD-2897C60E3DCE}"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421EE8-7BAD-F34C-8CF3-2410DBE40C74}" type="datetime1">
              <a:rPr lang="en-US" smtClean="0"/>
              <a:pPr/>
              <a:t>10/19/2012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ACB443-AEFD-8B47-B5FD-2897C60E3DC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8BE01A-5CC0-9548-AB68-26064A821456}" type="datetime1">
              <a:rPr lang="en-US" smtClean="0"/>
              <a:pPr/>
              <a:t>10/19/2012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ACB443-AEFD-8B47-B5FD-2897C60E3DCE}"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675C6E2-DC78-0B49-AFE2-67D37274B881}" type="datetime1">
              <a:rPr lang="en-US" smtClean="0"/>
              <a:pPr/>
              <a:t>10/19/2012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ACB443-AEFD-8B47-B5FD-2897C60E3DC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A88FE11-118A-8944-9B11-5559C7FA8E57}" type="datetime1">
              <a:rPr lang="en-US" smtClean="0"/>
              <a:pPr/>
              <a:t>10/19/2012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7ACB443-AEFD-8B47-B5FD-2897C60E3DC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E705D92-80EB-9248-B1E7-4045979FBAB2}" type="datetime1">
              <a:rPr lang="en-US" smtClean="0"/>
              <a:pPr/>
              <a:t>10/19/2012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7ACB443-AEFD-8B47-B5FD-2897C60E3DC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A448B2-6343-9140-8731-55C5FD777624}" type="datetime1">
              <a:rPr lang="en-US" smtClean="0"/>
              <a:pPr/>
              <a:t>10/19/2012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7ACB443-AEFD-8B47-B5FD-2897C60E3DC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B06DE8-3FAF-C24D-940B-FE2F7ABC158F}" type="datetime1">
              <a:rPr lang="en-US" smtClean="0"/>
              <a:pPr/>
              <a:t>10/19/2012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ACB443-AEFD-8B47-B5FD-2897C60E3DC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D67ACE-8C43-E14A-A87D-B09D0499A519}" type="datetime1">
              <a:rPr lang="en-US" smtClean="0"/>
              <a:pPr/>
              <a:t>10/19/2012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ACB443-AEFD-8B47-B5FD-2897C60E3DCE}"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C349FB-32F2-D849-B00E-692D73F21599}" type="datetime1">
              <a:rPr lang="en-US" smtClean="0"/>
              <a:pPr/>
              <a:t>10/19/2012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ACB443-AEFD-8B47-B5FD-2897C60E3DC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95412"/>
            <a:ext cx="7772400" cy="1470025"/>
          </a:xfrm>
        </p:spPr>
        <p:txBody>
          <a:bodyPr>
            <a:normAutofit fontScale="90000"/>
          </a:bodyPr>
          <a:lstStyle/>
          <a:p>
            <a:r>
              <a:rPr lang="en-US" sz="3600" dirty="0" smtClean="0">
                <a:latin typeface="Arial Black"/>
                <a:cs typeface="Arial Black"/>
              </a:rPr>
              <a:t>Patient-Centered Care:</a:t>
            </a:r>
            <a:r>
              <a:rPr lang="en-US" sz="3200" dirty="0" smtClean="0">
                <a:latin typeface="Arial Black"/>
                <a:cs typeface="Arial Black"/>
              </a:rPr>
              <a:t/>
            </a:r>
            <a:br>
              <a:rPr lang="en-US" sz="3200" dirty="0" smtClean="0">
                <a:latin typeface="Arial Black"/>
                <a:cs typeface="Arial Black"/>
              </a:rPr>
            </a:br>
            <a:r>
              <a:rPr lang="en-US" sz="2800" dirty="0" smtClean="0">
                <a:latin typeface="Arial Black"/>
                <a:cs typeface="Arial Black"/>
              </a:rPr>
              <a:t>‘Sounds nice, but I’m already too busy as it is now’</a:t>
            </a:r>
            <a:endParaRPr lang="en-US" sz="3200" dirty="0">
              <a:latin typeface="Arial Black"/>
              <a:cs typeface="Arial Black"/>
            </a:endParaRPr>
          </a:p>
        </p:txBody>
      </p:sp>
      <p:sp>
        <p:nvSpPr>
          <p:cNvPr id="3" name="Subtitle 2"/>
          <p:cNvSpPr>
            <a:spLocks noGrp="1"/>
          </p:cNvSpPr>
          <p:nvPr>
            <p:ph type="subTitle" idx="1"/>
          </p:nvPr>
        </p:nvSpPr>
        <p:spPr>
          <a:xfrm>
            <a:off x="685800" y="3429000"/>
            <a:ext cx="8001000" cy="2286000"/>
          </a:xfrm>
        </p:spPr>
        <p:txBody>
          <a:bodyPr>
            <a:normAutofit/>
          </a:bodyPr>
          <a:lstStyle/>
          <a:p>
            <a:r>
              <a:rPr lang="en-US" sz="2000" dirty="0" smtClean="0">
                <a:solidFill>
                  <a:schemeClr val="tx1"/>
                </a:solidFill>
                <a:latin typeface="Arial Black"/>
                <a:cs typeface="Arial Black"/>
              </a:rPr>
              <a:t>Richard L. Buck, MD, MPH, FACPM</a:t>
            </a:r>
          </a:p>
          <a:p>
            <a:r>
              <a:rPr lang="en-US" sz="2000" dirty="0" smtClean="0">
                <a:solidFill>
                  <a:schemeClr val="tx1"/>
                </a:solidFill>
                <a:latin typeface="Arial Black"/>
                <a:cs typeface="Arial Black"/>
              </a:rPr>
              <a:t>Independent Organizational and Health Care Strategist </a:t>
            </a:r>
          </a:p>
          <a:p>
            <a:r>
              <a:rPr lang="en-US" sz="2000" dirty="0" smtClean="0">
                <a:solidFill>
                  <a:srgbClr val="000000"/>
                </a:solidFill>
                <a:latin typeface="Arial Black"/>
                <a:cs typeface="Arial Black"/>
              </a:rPr>
              <a:t>RichSujBuck@Gmail.com</a:t>
            </a:r>
          </a:p>
          <a:p>
            <a:endParaRPr lang="en-US" sz="2000" dirty="0" smtClean="0">
              <a:solidFill>
                <a:srgbClr val="000000"/>
              </a:solidFill>
              <a:latin typeface="Arial Black"/>
              <a:cs typeface="Arial Black"/>
            </a:endParaRPr>
          </a:p>
          <a:p>
            <a:r>
              <a:rPr lang="en-US" sz="2000" dirty="0" smtClean="0">
                <a:solidFill>
                  <a:srgbClr val="000000"/>
                </a:solidFill>
                <a:latin typeface="Arial Black"/>
                <a:cs typeface="Arial Black"/>
              </a:rPr>
              <a:t>Cayman Islands National Health Care Conference</a:t>
            </a:r>
          </a:p>
          <a:p>
            <a:r>
              <a:rPr lang="en-US" sz="2000" dirty="0" smtClean="0">
                <a:solidFill>
                  <a:srgbClr val="000000"/>
                </a:solidFill>
                <a:latin typeface="Arial Black"/>
                <a:cs typeface="Arial Black"/>
              </a:rPr>
              <a:t>October 19, 2012</a:t>
            </a:r>
          </a:p>
          <a:p>
            <a:endParaRPr lang="en-US" sz="2000" dirty="0" smtClean="0">
              <a:solidFill>
                <a:schemeClr val="tx1"/>
              </a:solidFill>
              <a:latin typeface="Arial Black"/>
              <a:cs typeface="Arial Black"/>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itle 1"/>
          <p:cNvSpPr>
            <a:spLocks noGrp="1"/>
          </p:cNvSpPr>
          <p:nvPr>
            <p:ph type="title"/>
          </p:nvPr>
        </p:nvSpPr>
        <p:spPr>
          <a:xfrm>
            <a:off x="685800" y="274638"/>
            <a:ext cx="8229600" cy="1143000"/>
          </a:xfrm>
        </p:spPr>
        <p:txBody>
          <a:bodyPr wrap="none">
            <a:normAutofit/>
          </a:bodyPr>
          <a:lstStyle/>
          <a:p>
            <a:r>
              <a:rPr lang="en-US" sz="2800" dirty="0" smtClean="0">
                <a:latin typeface="Arial Black" pitchFamily="34" charset="0"/>
              </a:rPr>
              <a:t>Patient-Centered</a:t>
            </a:r>
            <a:br>
              <a:rPr lang="en-US" sz="2800" dirty="0" smtClean="0">
                <a:latin typeface="Arial Black" pitchFamily="34" charset="0"/>
              </a:rPr>
            </a:br>
            <a:r>
              <a:rPr lang="en-US" sz="2800" dirty="0" smtClean="0">
                <a:solidFill>
                  <a:srgbClr val="0000FF"/>
                </a:solidFill>
                <a:latin typeface="Arial Black" pitchFamily="34" charset="0"/>
              </a:rPr>
              <a:t> </a:t>
            </a:r>
          </a:p>
        </p:txBody>
      </p:sp>
      <p:sp>
        <p:nvSpPr>
          <p:cNvPr id="126979" name="Content Placeholder 4"/>
          <p:cNvSpPr>
            <a:spLocks noGrp="1"/>
          </p:cNvSpPr>
          <p:nvPr>
            <p:ph sz="half" idx="2"/>
          </p:nvPr>
        </p:nvSpPr>
        <p:spPr/>
        <p:txBody>
          <a:bodyPr>
            <a:normAutofit/>
          </a:bodyPr>
          <a:lstStyle/>
          <a:p>
            <a:pPr>
              <a:buNone/>
            </a:pPr>
            <a:r>
              <a:rPr lang="en-US" sz="2400" b="1" dirty="0" smtClean="0">
                <a:latin typeface="Arial Black"/>
                <a:cs typeface="Arial Black"/>
              </a:rPr>
              <a:t>  “providing care that is respectful of and responsive to individual patient preferences, needs, and values and ensuring that patient values guide all clinical decisions”</a:t>
            </a:r>
            <a:endParaRPr lang="en-US" b="1" dirty="0" smtClean="0">
              <a:latin typeface="Arial Black"/>
              <a:cs typeface="Arial Black"/>
            </a:endParaRPr>
          </a:p>
        </p:txBody>
      </p:sp>
      <p:sp>
        <p:nvSpPr>
          <p:cNvPr id="5" name="Slide Number Placeholder 4"/>
          <p:cNvSpPr>
            <a:spLocks noGrp="1"/>
          </p:cNvSpPr>
          <p:nvPr>
            <p:ph type="sldNum" sz="quarter" idx="12"/>
          </p:nvPr>
        </p:nvSpPr>
        <p:spPr/>
        <p:txBody>
          <a:bodyPr/>
          <a:lstStyle/>
          <a:p>
            <a:pPr>
              <a:defRPr/>
            </a:pPr>
            <a:fld id="{596EB6A0-1D6A-49DB-8C63-191AAD414BD4}" type="slidenum">
              <a:rPr lang="en-US" smtClean="0"/>
              <a:pPr>
                <a:defRPr/>
              </a:pPr>
              <a:t>10</a:t>
            </a:fld>
            <a:endParaRPr lang="en-US" dirty="0"/>
          </a:p>
        </p:txBody>
      </p:sp>
      <p:pic>
        <p:nvPicPr>
          <p:cNvPr id="7" name="Content Placeholder 6" descr="ChasmCover jpeg.jpg"/>
          <p:cNvPicPr>
            <a:picLocks noGrp="1" noChangeAspect="1"/>
          </p:cNvPicPr>
          <p:nvPr>
            <p:ph sz="half" idx="1"/>
          </p:nvPr>
        </p:nvPicPr>
        <p:blipFill>
          <a:blip r:embed="rId2"/>
          <a:srcRect l="-14262" r="-14262"/>
          <a:stretch>
            <a:fillRect/>
          </a:stretch>
        </p:blipFill>
        <p:spPr>
          <a:xfrm>
            <a:off x="0" y="1417638"/>
            <a:ext cx="4648200" cy="4938712"/>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itle 1"/>
          <p:cNvSpPr>
            <a:spLocks noGrp="1"/>
          </p:cNvSpPr>
          <p:nvPr>
            <p:ph type="title"/>
          </p:nvPr>
        </p:nvSpPr>
        <p:spPr>
          <a:xfrm>
            <a:off x="685800" y="274638"/>
            <a:ext cx="8229600" cy="1143000"/>
          </a:xfrm>
        </p:spPr>
        <p:txBody>
          <a:bodyPr wrap="none">
            <a:normAutofit/>
          </a:bodyPr>
          <a:lstStyle/>
          <a:p>
            <a:r>
              <a:rPr lang="en-US" sz="2800" dirty="0" smtClean="0">
                <a:latin typeface="Arial Black" pitchFamily="34" charset="0"/>
              </a:rPr>
              <a:t>Timely</a:t>
            </a:r>
            <a:br>
              <a:rPr lang="en-US" sz="2800" dirty="0" smtClean="0">
                <a:latin typeface="Arial Black" pitchFamily="34" charset="0"/>
              </a:rPr>
            </a:br>
            <a:r>
              <a:rPr lang="en-US" sz="2800" dirty="0" smtClean="0">
                <a:solidFill>
                  <a:srgbClr val="0000FF"/>
                </a:solidFill>
                <a:latin typeface="Arial Black" pitchFamily="34" charset="0"/>
              </a:rPr>
              <a:t> </a:t>
            </a:r>
          </a:p>
        </p:txBody>
      </p:sp>
      <p:sp>
        <p:nvSpPr>
          <p:cNvPr id="126979" name="Content Placeholder 4"/>
          <p:cNvSpPr>
            <a:spLocks noGrp="1"/>
          </p:cNvSpPr>
          <p:nvPr>
            <p:ph sz="half" idx="2"/>
          </p:nvPr>
        </p:nvSpPr>
        <p:spPr/>
        <p:txBody>
          <a:bodyPr>
            <a:normAutofit/>
          </a:bodyPr>
          <a:lstStyle/>
          <a:p>
            <a:pPr>
              <a:buNone/>
            </a:pPr>
            <a:r>
              <a:rPr lang="en-US" sz="2400" b="1" dirty="0" smtClean="0">
                <a:latin typeface="Arial Black"/>
                <a:cs typeface="Arial Black"/>
              </a:rPr>
              <a:t>  “reducing waits and sometimes harmful delays for both those who receive and those who give care”</a:t>
            </a:r>
            <a:endParaRPr lang="en-US" b="1" dirty="0" smtClean="0">
              <a:latin typeface="Arial Black"/>
              <a:cs typeface="Arial Black"/>
            </a:endParaRPr>
          </a:p>
        </p:txBody>
      </p:sp>
      <p:sp>
        <p:nvSpPr>
          <p:cNvPr id="5" name="Slide Number Placeholder 4"/>
          <p:cNvSpPr>
            <a:spLocks noGrp="1"/>
          </p:cNvSpPr>
          <p:nvPr>
            <p:ph type="sldNum" sz="quarter" idx="12"/>
          </p:nvPr>
        </p:nvSpPr>
        <p:spPr/>
        <p:txBody>
          <a:bodyPr/>
          <a:lstStyle/>
          <a:p>
            <a:pPr>
              <a:defRPr/>
            </a:pPr>
            <a:fld id="{596EB6A0-1D6A-49DB-8C63-191AAD414BD4}" type="slidenum">
              <a:rPr lang="en-US" smtClean="0"/>
              <a:pPr>
                <a:defRPr/>
              </a:pPr>
              <a:t>11</a:t>
            </a:fld>
            <a:endParaRPr lang="en-US" dirty="0"/>
          </a:p>
        </p:txBody>
      </p:sp>
      <p:pic>
        <p:nvPicPr>
          <p:cNvPr id="7" name="Content Placeholder 6" descr="ChasmCover jpeg.jpg"/>
          <p:cNvPicPr>
            <a:picLocks noGrp="1" noChangeAspect="1"/>
          </p:cNvPicPr>
          <p:nvPr>
            <p:ph sz="half" idx="1"/>
          </p:nvPr>
        </p:nvPicPr>
        <p:blipFill>
          <a:blip r:embed="rId2"/>
          <a:srcRect l="-14262" r="-14262"/>
          <a:stretch>
            <a:fillRect/>
          </a:stretch>
        </p:blipFill>
        <p:spPr>
          <a:xfrm>
            <a:off x="0" y="1417638"/>
            <a:ext cx="4648200" cy="4938712"/>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itle 1"/>
          <p:cNvSpPr>
            <a:spLocks noGrp="1"/>
          </p:cNvSpPr>
          <p:nvPr>
            <p:ph type="title"/>
          </p:nvPr>
        </p:nvSpPr>
        <p:spPr>
          <a:xfrm>
            <a:off x="685800" y="274638"/>
            <a:ext cx="8229600" cy="1143000"/>
          </a:xfrm>
        </p:spPr>
        <p:txBody>
          <a:bodyPr wrap="none">
            <a:normAutofit/>
          </a:bodyPr>
          <a:lstStyle/>
          <a:p>
            <a:r>
              <a:rPr lang="en-US" sz="2800" dirty="0" smtClean="0">
                <a:latin typeface="Arial Black" pitchFamily="34" charset="0"/>
              </a:rPr>
              <a:t>Efficient</a:t>
            </a:r>
            <a:br>
              <a:rPr lang="en-US" sz="2800" dirty="0" smtClean="0">
                <a:latin typeface="Arial Black" pitchFamily="34" charset="0"/>
              </a:rPr>
            </a:br>
            <a:r>
              <a:rPr lang="en-US" sz="2800" dirty="0" smtClean="0">
                <a:solidFill>
                  <a:srgbClr val="0000FF"/>
                </a:solidFill>
                <a:latin typeface="Arial Black" pitchFamily="34" charset="0"/>
              </a:rPr>
              <a:t> </a:t>
            </a:r>
          </a:p>
        </p:txBody>
      </p:sp>
      <p:sp>
        <p:nvSpPr>
          <p:cNvPr id="126979" name="Content Placeholder 4"/>
          <p:cNvSpPr>
            <a:spLocks noGrp="1"/>
          </p:cNvSpPr>
          <p:nvPr>
            <p:ph sz="half" idx="2"/>
          </p:nvPr>
        </p:nvSpPr>
        <p:spPr/>
        <p:txBody>
          <a:bodyPr>
            <a:normAutofit/>
          </a:bodyPr>
          <a:lstStyle/>
          <a:p>
            <a:pPr>
              <a:buNone/>
            </a:pPr>
            <a:r>
              <a:rPr lang="en-US" sz="2400" b="1" dirty="0" smtClean="0">
                <a:latin typeface="Arial Black"/>
                <a:cs typeface="Arial Black"/>
              </a:rPr>
              <a:t>  “avoiding waste, including waste of equipment, supplies, ideas, and energy”</a:t>
            </a:r>
            <a:endParaRPr lang="en-US" b="1" dirty="0" smtClean="0">
              <a:latin typeface="Arial Black"/>
              <a:cs typeface="Arial Black"/>
            </a:endParaRPr>
          </a:p>
        </p:txBody>
      </p:sp>
      <p:sp>
        <p:nvSpPr>
          <p:cNvPr id="5" name="Slide Number Placeholder 4"/>
          <p:cNvSpPr>
            <a:spLocks noGrp="1"/>
          </p:cNvSpPr>
          <p:nvPr>
            <p:ph type="sldNum" sz="quarter" idx="12"/>
          </p:nvPr>
        </p:nvSpPr>
        <p:spPr/>
        <p:txBody>
          <a:bodyPr/>
          <a:lstStyle/>
          <a:p>
            <a:pPr>
              <a:defRPr/>
            </a:pPr>
            <a:fld id="{596EB6A0-1D6A-49DB-8C63-191AAD414BD4}" type="slidenum">
              <a:rPr lang="en-US" smtClean="0"/>
              <a:pPr>
                <a:defRPr/>
              </a:pPr>
              <a:t>12</a:t>
            </a:fld>
            <a:endParaRPr lang="en-US" dirty="0"/>
          </a:p>
        </p:txBody>
      </p:sp>
      <p:pic>
        <p:nvPicPr>
          <p:cNvPr id="7" name="Content Placeholder 6" descr="ChasmCover jpeg.jpg"/>
          <p:cNvPicPr>
            <a:picLocks noGrp="1" noChangeAspect="1"/>
          </p:cNvPicPr>
          <p:nvPr>
            <p:ph sz="half" idx="1"/>
          </p:nvPr>
        </p:nvPicPr>
        <p:blipFill>
          <a:blip r:embed="rId2"/>
          <a:srcRect l="-14262" r="-14262"/>
          <a:stretch>
            <a:fillRect/>
          </a:stretch>
        </p:blipFill>
        <p:spPr>
          <a:xfrm>
            <a:off x="0" y="1417638"/>
            <a:ext cx="4648200" cy="4938712"/>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itle 1"/>
          <p:cNvSpPr>
            <a:spLocks noGrp="1"/>
          </p:cNvSpPr>
          <p:nvPr>
            <p:ph type="title"/>
          </p:nvPr>
        </p:nvSpPr>
        <p:spPr>
          <a:xfrm>
            <a:off x="685800" y="274638"/>
            <a:ext cx="8229600" cy="1143000"/>
          </a:xfrm>
        </p:spPr>
        <p:txBody>
          <a:bodyPr wrap="none">
            <a:normAutofit/>
          </a:bodyPr>
          <a:lstStyle/>
          <a:p>
            <a:r>
              <a:rPr lang="en-US" sz="2800" dirty="0" smtClean="0">
                <a:latin typeface="Arial Black" pitchFamily="34" charset="0"/>
              </a:rPr>
              <a:t>Equitable</a:t>
            </a:r>
            <a:br>
              <a:rPr lang="en-US" sz="2800" dirty="0" smtClean="0">
                <a:latin typeface="Arial Black" pitchFamily="34" charset="0"/>
              </a:rPr>
            </a:br>
            <a:r>
              <a:rPr lang="en-US" sz="2800" dirty="0" smtClean="0">
                <a:solidFill>
                  <a:srgbClr val="0000FF"/>
                </a:solidFill>
                <a:latin typeface="Arial Black" pitchFamily="34" charset="0"/>
              </a:rPr>
              <a:t> </a:t>
            </a:r>
          </a:p>
        </p:txBody>
      </p:sp>
      <p:sp>
        <p:nvSpPr>
          <p:cNvPr id="126979" name="Content Placeholder 4"/>
          <p:cNvSpPr>
            <a:spLocks noGrp="1"/>
          </p:cNvSpPr>
          <p:nvPr>
            <p:ph sz="half" idx="2"/>
          </p:nvPr>
        </p:nvSpPr>
        <p:spPr/>
        <p:txBody>
          <a:bodyPr>
            <a:normAutofit/>
          </a:bodyPr>
          <a:lstStyle/>
          <a:p>
            <a:pPr>
              <a:buNone/>
            </a:pPr>
            <a:r>
              <a:rPr lang="en-US" sz="2400" b="1" dirty="0" smtClean="0">
                <a:latin typeface="Arial Black"/>
                <a:cs typeface="Arial Black"/>
              </a:rPr>
              <a:t>   “providing care that does not vary in quality because of personal characteristics such as gender, ethnicity, geographic location and socio-economic status”</a:t>
            </a:r>
            <a:endParaRPr lang="en-US" b="1" dirty="0" smtClean="0">
              <a:latin typeface="Arial Black"/>
              <a:cs typeface="Arial Black"/>
            </a:endParaRPr>
          </a:p>
        </p:txBody>
      </p:sp>
      <p:sp>
        <p:nvSpPr>
          <p:cNvPr id="5" name="Slide Number Placeholder 4"/>
          <p:cNvSpPr>
            <a:spLocks noGrp="1"/>
          </p:cNvSpPr>
          <p:nvPr>
            <p:ph type="sldNum" sz="quarter" idx="12"/>
          </p:nvPr>
        </p:nvSpPr>
        <p:spPr/>
        <p:txBody>
          <a:bodyPr/>
          <a:lstStyle/>
          <a:p>
            <a:pPr>
              <a:defRPr/>
            </a:pPr>
            <a:fld id="{596EB6A0-1D6A-49DB-8C63-191AAD414BD4}" type="slidenum">
              <a:rPr lang="en-US" smtClean="0"/>
              <a:pPr>
                <a:defRPr/>
              </a:pPr>
              <a:t>13</a:t>
            </a:fld>
            <a:endParaRPr lang="en-US" dirty="0"/>
          </a:p>
        </p:txBody>
      </p:sp>
      <p:pic>
        <p:nvPicPr>
          <p:cNvPr id="7" name="Content Placeholder 6" descr="ChasmCover jpeg.jpg"/>
          <p:cNvPicPr>
            <a:picLocks noGrp="1" noChangeAspect="1"/>
          </p:cNvPicPr>
          <p:nvPr>
            <p:ph sz="half" idx="1"/>
          </p:nvPr>
        </p:nvPicPr>
        <p:blipFill>
          <a:blip r:embed="rId2"/>
          <a:srcRect l="-14262" r="-14262"/>
          <a:stretch>
            <a:fillRect/>
          </a:stretch>
        </p:blipFill>
        <p:spPr>
          <a:xfrm>
            <a:off x="0" y="1417638"/>
            <a:ext cx="4648200" cy="4938712"/>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itle 1"/>
          <p:cNvSpPr>
            <a:spLocks noGrp="1"/>
          </p:cNvSpPr>
          <p:nvPr>
            <p:ph type="title"/>
          </p:nvPr>
        </p:nvSpPr>
        <p:spPr>
          <a:xfrm>
            <a:off x="685800" y="274638"/>
            <a:ext cx="8229600" cy="1143000"/>
          </a:xfrm>
        </p:spPr>
        <p:txBody>
          <a:bodyPr wrap="none">
            <a:normAutofit/>
          </a:bodyPr>
          <a:lstStyle/>
          <a:p>
            <a:r>
              <a:rPr lang="en-US" sz="2800" dirty="0" smtClean="0">
                <a:latin typeface="Arial Black" pitchFamily="34" charset="0"/>
              </a:rPr>
              <a:t>6 Dimensions of Quality</a:t>
            </a:r>
            <a:br>
              <a:rPr lang="en-US" sz="2800" dirty="0" smtClean="0">
                <a:latin typeface="Arial Black" pitchFamily="34" charset="0"/>
              </a:rPr>
            </a:br>
            <a:r>
              <a:rPr lang="en-US" sz="2800" dirty="0" smtClean="0">
                <a:solidFill>
                  <a:srgbClr val="0000FF"/>
                </a:solidFill>
                <a:latin typeface="Arial Black" pitchFamily="34" charset="0"/>
              </a:rPr>
              <a:t> </a:t>
            </a:r>
          </a:p>
        </p:txBody>
      </p:sp>
      <p:sp>
        <p:nvSpPr>
          <p:cNvPr id="126979" name="Content Placeholder 4"/>
          <p:cNvSpPr>
            <a:spLocks noGrp="1"/>
          </p:cNvSpPr>
          <p:nvPr>
            <p:ph sz="half" idx="2"/>
          </p:nvPr>
        </p:nvSpPr>
        <p:spPr/>
        <p:txBody>
          <a:bodyPr>
            <a:normAutofit/>
          </a:bodyPr>
          <a:lstStyle/>
          <a:p>
            <a:pPr>
              <a:buNone/>
            </a:pPr>
            <a:r>
              <a:rPr lang="en-US" sz="2400" b="1" dirty="0" smtClean="0">
                <a:latin typeface="Arial Black"/>
                <a:cs typeface="Arial Black"/>
              </a:rPr>
              <a:t>Health Care should be</a:t>
            </a:r>
          </a:p>
          <a:p>
            <a:pPr>
              <a:buNone/>
            </a:pPr>
            <a:endParaRPr lang="en-US" sz="2400" b="1" dirty="0" smtClean="0">
              <a:latin typeface="Arial Black"/>
              <a:cs typeface="Arial Black"/>
            </a:endParaRPr>
          </a:p>
          <a:p>
            <a:r>
              <a:rPr lang="en-US" b="1" dirty="0" smtClean="0">
                <a:latin typeface="Arial Black"/>
                <a:cs typeface="Arial Black"/>
              </a:rPr>
              <a:t>Safe</a:t>
            </a:r>
          </a:p>
          <a:p>
            <a:r>
              <a:rPr lang="en-US" b="1" dirty="0" smtClean="0">
                <a:latin typeface="Arial Black"/>
                <a:cs typeface="Arial Black"/>
              </a:rPr>
              <a:t>Effective</a:t>
            </a:r>
          </a:p>
          <a:p>
            <a:r>
              <a:rPr lang="en-US" b="1" dirty="0" smtClean="0">
                <a:latin typeface="Arial Black"/>
                <a:cs typeface="Arial Black"/>
              </a:rPr>
              <a:t>Patient-Centered</a:t>
            </a:r>
          </a:p>
          <a:p>
            <a:r>
              <a:rPr lang="en-US" b="1" dirty="0" smtClean="0">
                <a:latin typeface="Arial Black"/>
                <a:cs typeface="Arial Black"/>
              </a:rPr>
              <a:t>Timely </a:t>
            </a:r>
          </a:p>
          <a:p>
            <a:r>
              <a:rPr lang="en-US" b="1" dirty="0" smtClean="0">
                <a:latin typeface="Arial Black"/>
                <a:cs typeface="Arial Black"/>
              </a:rPr>
              <a:t>Efficient </a:t>
            </a:r>
          </a:p>
          <a:p>
            <a:r>
              <a:rPr lang="en-US" b="1" dirty="0" smtClean="0">
                <a:latin typeface="Arial Black"/>
                <a:cs typeface="Arial Black"/>
              </a:rPr>
              <a:t>Equitab</a:t>
            </a:r>
            <a:r>
              <a:rPr lang="en-US" sz="2400" b="1" dirty="0" smtClean="0">
                <a:latin typeface="Arial Black"/>
                <a:cs typeface="Arial Black"/>
              </a:rPr>
              <a:t>le</a:t>
            </a:r>
          </a:p>
        </p:txBody>
      </p:sp>
      <p:sp>
        <p:nvSpPr>
          <p:cNvPr id="5" name="Slide Number Placeholder 4"/>
          <p:cNvSpPr>
            <a:spLocks noGrp="1"/>
          </p:cNvSpPr>
          <p:nvPr>
            <p:ph type="sldNum" sz="quarter" idx="12"/>
          </p:nvPr>
        </p:nvSpPr>
        <p:spPr/>
        <p:txBody>
          <a:bodyPr/>
          <a:lstStyle/>
          <a:p>
            <a:pPr>
              <a:defRPr/>
            </a:pPr>
            <a:fld id="{596EB6A0-1D6A-49DB-8C63-191AAD414BD4}" type="slidenum">
              <a:rPr lang="en-US" smtClean="0"/>
              <a:pPr>
                <a:defRPr/>
              </a:pPr>
              <a:t>14</a:t>
            </a:fld>
            <a:endParaRPr lang="en-US" dirty="0"/>
          </a:p>
        </p:txBody>
      </p:sp>
      <p:pic>
        <p:nvPicPr>
          <p:cNvPr id="7" name="Content Placeholder 6" descr="ChasmCover jpeg.jpg"/>
          <p:cNvPicPr>
            <a:picLocks noGrp="1" noChangeAspect="1"/>
          </p:cNvPicPr>
          <p:nvPr>
            <p:ph sz="half" idx="1"/>
          </p:nvPr>
        </p:nvPicPr>
        <p:blipFill>
          <a:blip r:embed="rId2"/>
          <a:srcRect l="-14262" r="-14262"/>
          <a:stretch>
            <a:fillRect/>
          </a:stretch>
        </p:blipFill>
        <p:spPr>
          <a:xfrm>
            <a:off x="0" y="1417638"/>
            <a:ext cx="4648200" cy="4938712"/>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latin typeface="Arial Black"/>
                <a:cs typeface="Arial Black"/>
              </a:rPr>
              <a:t>Command Philosophy</a:t>
            </a:r>
            <a:r>
              <a:rPr lang="en-US" sz="3200" dirty="0" smtClean="0">
                <a:latin typeface="Arial Black"/>
                <a:cs typeface="Arial Black"/>
              </a:rPr>
              <a:t/>
            </a:r>
            <a:br>
              <a:rPr lang="en-US" sz="3200" dirty="0" smtClean="0">
                <a:latin typeface="Arial Black"/>
                <a:cs typeface="Arial Black"/>
              </a:rPr>
            </a:br>
            <a:r>
              <a:rPr lang="en-US" sz="2400" dirty="0" smtClean="0">
                <a:latin typeface="Arial Black"/>
                <a:cs typeface="Arial Black"/>
              </a:rPr>
              <a:t>“</a:t>
            </a:r>
            <a:r>
              <a:rPr lang="en-US" sz="1800" dirty="0" smtClean="0">
                <a:latin typeface="Arial Black"/>
                <a:cs typeface="Arial Black"/>
              </a:rPr>
              <a:t>All Hands” message </a:t>
            </a:r>
            <a:br>
              <a:rPr lang="en-US" sz="1800" dirty="0" smtClean="0">
                <a:latin typeface="Arial Black"/>
                <a:cs typeface="Arial Black"/>
              </a:rPr>
            </a:br>
            <a:r>
              <a:rPr lang="en-US" sz="1800" dirty="0" smtClean="0">
                <a:latin typeface="Arial Black"/>
                <a:cs typeface="Arial Black"/>
              </a:rPr>
              <a:t>to all of the 1800 military staff at Naval Pensacola and out 12 branch clinics in 4 states on my first day as Commanding Officer (CEO) </a:t>
            </a:r>
            <a:endParaRPr lang="en-US" sz="1800" dirty="0">
              <a:latin typeface="Arial Black"/>
              <a:cs typeface="Arial Black"/>
            </a:endParaRPr>
          </a:p>
        </p:txBody>
      </p:sp>
      <p:sp>
        <p:nvSpPr>
          <p:cNvPr id="3" name="Content Placeholder 2"/>
          <p:cNvSpPr>
            <a:spLocks noGrp="1"/>
          </p:cNvSpPr>
          <p:nvPr>
            <p:ph idx="1"/>
          </p:nvPr>
        </p:nvSpPr>
        <p:spPr>
          <a:xfrm>
            <a:off x="457200" y="1600200"/>
            <a:ext cx="8229600" cy="4724400"/>
          </a:xfrm>
        </p:spPr>
        <p:txBody>
          <a:bodyPr>
            <a:normAutofit/>
          </a:bodyPr>
          <a:lstStyle/>
          <a:p>
            <a:pPr>
              <a:buNone/>
            </a:pPr>
            <a:endParaRPr lang="en-US" sz="2400" dirty="0" smtClean="0">
              <a:latin typeface="Arial Black"/>
              <a:cs typeface="Arial Black"/>
            </a:endParaRPr>
          </a:p>
          <a:p>
            <a:pPr>
              <a:buNone/>
            </a:pPr>
            <a:r>
              <a:rPr lang="en-US" sz="2400" dirty="0" smtClean="0">
                <a:latin typeface="Arial Black"/>
                <a:cs typeface="Arial Black"/>
              </a:rPr>
              <a:t>“The Institute of Medicine report “Crossing the Quality chasm: A New Health System for the 21</a:t>
            </a:r>
            <a:r>
              <a:rPr lang="en-US" sz="2400" baseline="30000" dirty="0" smtClean="0">
                <a:latin typeface="Arial Black"/>
                <a:cs typeface="Arial Black"/>
              </a:rPr>
              <a:t>st</a:t>
            </a:r>
            <a:r>
              <a:rPr lang="en-US" sz="2400" dirty="0" smtClean="0">
                <a:latin typeface="Arial Black"/>
                <a:cs typeface="Arial Black"/>
              </a:rPr>
              <a:t> Century” recommended six goals for the health services of the 21</a:t>
            </a:r>
            <a:r>
              <a:rPr lang="en-US" sz="2400" baseline="30000" dirty="0" smtClean="0">
                <a:latin typeface="Arial Black"/>
                <a:cs typeface="Arial Black"/>
              </a:rPr>
              <a:t>st</a:t>
            </a:r>
            <a:r>
              <a:rPr lang="en-US" sz="2400" dirty="0" smtClean="0">
                <a:latin typeface="Arial Black"/>
                <a:cs typeface="Arial Black"/>
              </a:rPr>
              <a:t> century health system; that its health services be safe, effective, patient-centered, timely, efficient, and equitable.</a:t>
            </a:r>
          </a:p>
          <a:p>
            <a:pPr>
              <a:buNone/>
            </a:pPr>
            <a:endParaRPr lang="en-US" sz="2400" dirty="0" smtClean="0">
              <a:latin typeface="Arial Black"/>
              <a:cs typeface="Arial Black"/>
            </a:endParaRPr>
          </a:p>
          <a:p>
            <a:pPr>
              <a:buNone/>
            </a:pPr>
            <a:r>
              <a:rPr lang="en-US" sz="2400" dirty="0" smtClean="0">
                <a:latin typeface="Arial Black"/>
                <a:cs typeface="Arial Black"/>
              </a:rPr>
              <a:t>All of our efforts, as a system and as individuals, should always be guided by our unswerving commitment to those six goals”</a:t>
            </a:r>
          </a:p>
          <a:p>
            <a:pPr>
              <a:buNone/>
            </a:pPr>
            <a:endParaRPr lang="en-US" sz="2400" dirty="0">
              <a:latin typeface="Arial Black"/>
              <a:cs typeface="Arial Black"/>
            </a:endParaRPr>
          </a:p>
        </p:txBody>
      </p:sp>
      <p:sp>
        <p:nvSpPr>
          <p:cNvPr id="4" name="Slide Number Placeholder 3"/>
          <p:cNvSpPr>
            <a:spLocks noGrp="1"/>
          </p:cNvSpPr>
          <p:nvPr>
            <p:ph type="sldNum" sz="quarter" idx="12"/>
          </p:nvPr>
        </p:nvSpPr>
        <p:spPr/>
        <p:txBody>
          <a:bodyPr/>
          <a:lstStyle/>
          <a:p>
            <a:fld id="{5E97A640-224B-CF41-B1EC-9BDF8FB464C3}"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latin typeface="Arial Black"/>
                <a:cs typeface="Arial Black"/>
              </a:rPr>
              <a:t>Command Philosophy</a:t>
            </a:r>
            <a:r>
              <a:rPr lang="en-US" sz="3200" dirty="0" smtClean="0">
                <a:latin typeface="Arial Black"/>
                <a:cs typeface="Arial Black"/>
              </a:rPr>
              <a:t/>
            </a:r>
            <a:br>
              <a:rPr lang="en-US" sz="3200" dirty="0" smtClean="0">
                <a:latin typeface="Arial Black"/>
                <a:cs typeface="Arial Black"/>
              </a:rPr>
            </a:br>
            <a:r>
              <a:rPr lang="en-US" sz="2400" dirty="0" smtClean="0">
                <a:latin typeface="Arial Black"/>
                <a:cs typeface="Arial Black"/>
              </a:rPr>
              <a:t>“</a:t>
            </a:r>
            <a:r>
              <a:rPr lang="en-US" sz="1800" dirty="0" smtClean="0">
                <a:latin typeface="Arial Black"/>
                <a:cs typeface="Arial Black"/>
              </a:rPr>
              <a:t>All Hands” message </a:t>
            </a:r>
            <a:br>
              <a:rPr lang="en-US" sz="1800" dirty="0" smtClean="0">
                <a:latin typeface="Arial Black"/>
                <a:cs typeface="Arial Black"/>
              </a:rPr>
            </a:br>
            <a:r>
              <a:rPr lang="en-US" sz="1800" dirty="0" smtClean="0">
                <a:latin typeface="Arial Black"/>
                <a:cs typeface="Arial Black"/>
              </a:rPr>
              <a:t>to all of the 1800 military staff at Naval Pensacola and out 12 branch clinics in 4 states on my first day as Commanding Officer (CEO)</a:t>
            </a:r>
            <a:endParaRPr lang="en-US" sz="1800" dirty="0">
              <a:latin typeface="Arial Black"/>
              <a:cs typeface="Arial Black"/>
            </a:endParaRPr>
          </a:p>
        </p:txBody>
      </p:sp>
      <p:sp>
        <p:nvSpPr>
          <p:cNvPr id="3" name="Content Placeholder 2"/>
          <p:cNvSpPr>
            <a:spLocks noGrp="1"/>
          </p:cNvSpPr>
          <p:nvPr>
            <p:ph idx="1"/>
          </p:nvPr>
        </p:nvSpPr>
        <p:spPr/>
        <p:txBody>
          <a:bodyPr>
            <a:normAutofit/>
          </a:bodyPr>
          <a:lstStyle/>
          <a:p>
            <a:pPr>
              <a:buNone/>
            </a:pPr>
            <a:endParaRPr lang="en-US" sz="2800" dirty="0" smtClean="0">
              <a:latin typeface="Arial Black"/>
              <a:cs typeface="Arial Black"/>
            </a:endParaRPr>
          </a:p>
          <a:p>
            <a:pPr>
              <a:buNone/>
            </a:pPr>
            <a:r>
              <a:rPr lang="en-US" sz="2800" dirty="0" smtClean="0">
                <a:latin typeface="Arial Black"/>
                <a:cs typeface="Arial Black"/>
              </a:rPr>
              <a:t>“The purpose of outlining my command philosophy for the Naval Hospital and its Branch Clinics is to provide a common framework for carrying out our mission. </a:t>
            </a:r>
          </a:p>
          <a:p>
            <a:pPr>
              <a:buNone/>
            </a:pPr>
            <a:r>
              <a:rPr lang="en-US" sz="2800" dirty="0" smtClean="0">
                <a:latin typeface="Arial Black"/>
                <a:cs typeface="Arial Black"/>
              </a:rPr>
              <a:t>My philosophy can be grouped under the following three statements”</a:t>
            </a:r>
            <a:endParaRPr lang="en-US" sz="1600" dirty="0">
              <a:latin typeface="Arial Black"/>
              <a:cs typeface="Arial Black"/>
            </a:endParaRPr>
          </a:p>
        </p:txBody>
      </p:sp>
      <p:sp>
        <p:nvSpPr>
          <p:cNvPr id="4" name="Slide Number Placeholder 3"/>
          <p:cNvSpPr>
            <a:spLocks noGrp="1"/>
          </p:cNvSpPr>
          <p:nvPr>
            <p:ph type="sldNum" sz="quarter" idx="12"/>
          </p:nvPr>
        </p:nvSpPr>
        <p:spPr/>
        <p:txBody>
          <a:bodyPr/>
          <a:lstStyle/>
          <a:p>
            <a:fld id="{5E97A640-224B-CF41-B1EC-9BDF8FB464C3}" type="slidenum">
              <a:rPr lang="en-US" smtClean="0"/>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latin typeface="Arial Black"/>
                <a:cs typeface="Arial Black"/>
              </a:rPr>
              <a:t>Command Philosophy</a:t>
            </a:r>
            <a:r>
              <a:rPr lang="en-US" sz="3200" dirty="0" smtClean="0">
                <a:latin typeface="Arial Black"/>
                <a:cs typeface="Arial Black"/>
              </a:rPr>
              <a:t/>
            </a:r>
            <a:br>
              <a:rPr lang="en-US" sz="3200" dirty="0" smtClean="0">
                <a:latin typeface="Arial Black"/>
                <a:cs typeface="Arial Black"/>
              </a:rPr>
            </a:br>
            <a:r>
              <a:rPr lang="en-US" sz="2400" dirty="0" smtClean="0">
                <a:latin typeface="Arial Black"/>
                <a:cs typeface="Arial Black"/>
              </a:rPr>
              <a:t>“</a:t>
            </a:r>
            <a:r>
              <a:rPr lang="en-US" sz="1800" dirty="0" smtClean="0">
                <a:latin typeface="Arial Black"/>
                <a:cs typeface="Arial Black"/>
              </a:rPr>
              <a:t>All Hands” message </a:t>
            </a:r>
            <a:br>
              <a:rPr lang="en-US" sz="1800" dirty="0" smtClean="0">
                <a:latin typeface="Arial Black"/>
                <a:cs typeface="Arial Black"/>
              </a:rPr>
            </a:br>
            <a:r>
              <a:rPr lang="en-US" sz="1800" dirty="0" smtClean="0">
                <a:latin typeface="Arial Black"/>
                <a:cs typeface="Arial Black"/>
              </a:rPr>
              <a:t>to all of the 1800 military staff at Naval Pensacola and out 12 branch clinics in 4 states on my first day as Commanding Officer (CEO)</a:t>
            </a:r>
            <a:endParaRPr lang="en-US" sz="1800" dirty="0">
              <a:latin typeface="Arial Black"/>
              <a:cs typeface="Arial Black"/>
            </a:endParaRPr>
          </a:p>
        </p:txBody>
      </p:sp>
      <p:sp>
        <p:nvSpPr>
          <p:cNvPr id="3" name="Content Placeholder 2"/>
          <p:cNvSpPr>
            <a:spLocks noGrp="1"/>
          </p:cNvSpPr>
          <p:nvPr>
            <p:ph idx="1"/>
          </p:nvPr>
        </p:nvSpPr>
        <p:spPr/>
        <p:txBody>
          <a:bodyPr>
            <a:normAutofit fontScale="92500"/>
          </a:bodyPr>
          <a:lstStyle/>
          <a:p>
            <a:pPr>
              <a:buNone/>
            </a:pPr>
            <a:endParaRPr lang="en-US" sz="1600" dirty="0" smtClean="0">
              <a:latin typeface="Arial Black"/>
              <a:cs typeface="Arial Black"/>
            </a:endParaRPr>
          </a:p>
          <a:p>
            <a:pPr marL="457200" indent="-457200">
              <a:buNone/>
            </a:pPr>
            <a:r>
              <a:rPr lang="en-US" sz="2400" dirty="0" smtClean="0">
                <a:latin typeface="Arial Black"/>
                <a:cs typeface="Arial Black"/>
              </a:rPr>
              <a:t>“If you’re not having fun, you are not doing it right”</a:t>
            </a:r>
          </a:p>
          <a:p>
            <a:pPr marL="457200" indent="-457200">
              <a:buNone/>
            </a:pPr>
            <a:endParaRPr lang="en-US" sz="2400" dirty="0" smtClean="0">
              <a:latin typeface="Arial Black"/>
              <a:cs typeface="Arial Black"/>
            </a:endParaRPr>
          </a:p>
          <a:p>
            <a:pPr marL="457200" indent="-457200">
              <a:buNone/>
            </a:pPr>
            <a:endParaRPr lang="en-US" sz="2400" dirty="0" smtClean="0">
              <a:latin typeface="Arial Black"/>
              <a:cs typeface="Arial Black"/>
            </a:endParaRPr>
          </a:p>
          <a:p>
            <a:pPr marL="457200" indent="-457200">
              <a:buNone/>
            </a:pPr>
            <a:r>
              <a:rPr lang="en-US" sz="2400" dirty="0" smtClean="0">
                <a:latin typeface="Arial Black"/>
                <a:cs typeface="Arial Black"/>
              </a:rPr>
              <a:t>“The main thing,                                             </a:t>
            </a:r>
          </a:p>
          <a:p>
            <a:pPr marL="457200" indent="-457200">
              <a:buNone/>
            </a:pPr>
            <a:r>
              <a:rPr lang="en-US" sz="2400" dirty="0" smtClean="0">
                <a:latin typeface="Arial Black"/>
                <a:cs typeface="Arial Black"/>
              </a:rPr>
              <a:t> Is to keep the main thing,                           </a:t>
            </a:r>
          </a:p>
          <a:p>
            <a:pPr marL="457200" indent="-457200">
              <a:buNone/>
            </a:pPr>
            <a:r>
              <a:rPr lang="en-US" sz="2400" dirty="0" smtClean="0">
                <a:latin typeface="Arial Black"/>
                <a:cs typeface="Arial Black"/>
              </a:rPr>
              <a:t>The main thing”</a:t>
            </a:r>
          </a:p>
          <a:p>
            <a:pPr marL="457200" indent="-457200">
              <a:buNone/>
            </a:pPr>
            <a:endParaRPr lang="en-US" sz="2400" dirty="0" smtClean="0">
              <a:latin typeface="Arial Black"/>
              <a:cs typeface="Arial Black"/>
            </a:endParaRPr>
          </a:p>
          <a:p>
            <a:pPr marL="457200" indent="-457200">
              <a:buNone/>
            </a:pPr>
            <a:endParaRPr lang="en-US" sz="2400" dirty="0" smtClean="0">
              <a:latin typeface="Arial Black"/>
              <a:cs typeface="Arial Black"/>
            </a:endParaRPr>
          </a:p>
          <a:p>
            <a:pPr marL="457200" indent="-457200">
              <a:buNone/>
            </a:pPr>
            <a:r>
              <a:rPr lang="en-US" sz="2400" dirty="0" smtClean="0">
                <a:latin typeface="Arial Black"/>
                <a:cs typeface="Arial Black"/>
              </a:rPr>
              <a:t>“I go where the puck is going to be,              </a:t>
            </a:r>
          </a:p>
          <a:p>
            <a:pPr marL="457200" indent="-457200">
              <a:buNone/>
            </a:pPr>
            <a:r>
              <a:rPr lang="en-US" sz="2400" dirty="0" smtClean="0">
                <a:latin typeface="Arial Black"/>
                <a:cs typeface="Arial Black"/>
              </a:rPr>
              <a:t>not where it is”</a:t>
            </a:r>
          </a:p>
          <a:p>
            <a:pPr marL="457200" indent="-457200">
              <a:buNone/>
            </a:pPr>
            <a:endParaRPr lang="en-US" sz="2400" dirty="0" smtClean="0">
              <a:latin typeface="Arial Black"/>
              <a:cs typeface="Arial Black"/>
            </a:endParaRPr>
          </a:p>
        </p:txBody>
      </p:sp>
      <p:sp>
        <p:nvSpPr>
          <p:cNvPr id="4" name="Slide Number Placeholder 3"/>
          <p:cNvSpPr>
            <a:spLocks noGrp="1"/>
          </p:cNvSpPr>
          <p:nvPr>
            <p:ph type="sldNum" sz="quarter" idx="12"/>
          </p:nvPr>
        </p:nvSpPr>
        <p:spPr/>
        <p:txBody>
          <a:bodyPr/>
          <a:lstStyle/>
          <a:p>
            <a:fld id="{5E97A640-224B-CF41-B1EC-9BDF8FB464C3}" type="slidenum">
              <a:rPr lang="en-US" smtClean="0"/>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latin typeface="Arial Black"/>
                <a:cs typeface="Arial Black"/>
              </a:rPr>
              <a:t>Command Philosophy</a:t>
            </a:r>
            <a:r>
              <a:rPr lang="en-US" sz="3200" dirty="0" smtClean="0">
                <a:latin typeface="Arial Black"/>
                <a:cs typeface="Arial Black"/>
              </a:rPr>
              <a:t/>
            </a:r>
            <a:br>
              <a:rPr lang="en-US" sz="3200" dirty="0" smtClean="0">
                <a:latin typeface="Arial Black"/>
                <a:cs typeface="Arial Black"/>
              </a:rPr>
            </a:br>
            <a:r>
              <a:rPr lang="en-US" sz="2400" dirty="0" smtClean="0">
                <a:latin typeface="Arial Black"/>
                <a:cs typeface="Arial Black"/>
              </a:rPr>
              <a:t>“</a:t>
            </a:r>
            <a:r>
              <a:rPr lang="en-US" sz="1800" dirty="0" smtClean="0">
                <a:latin typeface="Arial Black"/>
                <a:cs typeface="Arial Black"/>
              </a:rPr>
              <a:t>All Hands” message </a:t>
            </a:r>
            <a:br>
              <a:rPr lang="en-US" sz="1800" dirty="0" smtClean="0">
                <a:latin typeface="Arial Black"/>
                <a:cs typeface="Arial Black"/>
              </a:rPr>
            </a:br>
            <a:r>
              <a:rPr lang="en-US" sz="1800" dirty="0" smtClean="0">
                <a:latin typeface="Arial Black"/>
                <a:cs typeface="Arial Black"/>
              </a:rPr>
              <a:t>to all of the 1800 military staff at Naval Pensacola and out 12 branch clinics in 4 states on my first day as Commanding Officer (CEO) </a:t>
            </a:r>
            <a:endParaRPr lang="en-US" sz="1800" dirty="0">
              <a:latin typeface="Arial Black"/>
              <a:cs typeface="Arial Black"/>
            </a:endParaRPr>
          </a:p>
        </p:txBody>
      </p:sp>
      <p:sp>
        <p:nvSpPr>
          <p:cNvPr id="3" name="Content Placeholder 2"/>
          <p:cNvSpPr>
            <a:spLocks noGrp="1"/>
          </p:cNvSpPr>
          <p:nvPr>
            <p:ph idx="1"/>
          </p:nvPr>
        </p:nvSpPr>
        <p:spPr/>
        <p:txBody>
          <a:bodyPr>
            <a:normAutofit/>
          </a:bodyPr>
          <a:lstStyle/>
          <a:p>
            <a:pPr>
              <a:buNone/>
            </a:pPr>
            <a:endParaRPr lang="en-US" sz="1600" dirty="0" smtClean="0">
              <a:latin typeface="Arial Black"/>
              <a:cs typeface="Arial Black"/>
            </a:endParaRPr>
          </a:p>
          <a:p>
            <a:pPr marL="457200" indent="-457200">
              <a:buNone/>
            </a:pPr>
            <a:r>
              <a:rPr lang="en-US" sz="2400" dirty="0" smtClean="0">
                <a:latin typeface="Arial Black"/>
                <a:cs typeface="Arial Black"/>
              </a:rPr>
              <a:t>“Our teaching role, as home to one of Navy Medicine’s Family Practice Residency Training Programs, is central to our mission.</a:t>
            </a:r>
          </a:p>
          <a:p>
            <a:pPr marL="457200" indent="-457200">
              <a:buNone/>
            </a:pPr>
            <a:endParaRPr lang="en-US" sz="2400" dirty="0" smtClean="0">
              <a:latin typeface="Arial Black"/>
              <a:cs typeface="Arial Black"/>
            </a:endParaRPr>
          </a:p>
          <a:p>
            <a:pPr marL="457200" indent="-457200">
              <a:buNone/>
            </a:pPr>
            <a:r>
              <a:rPr lang="en-US" sz="2400" dirty="0" smtClean="0">
                <a:latin typeface="Arial Black"/>
                <a:cs typeface="Arial Black"/>
              </a:rPr>
              <a:t>In that same spirit, I would like to promote an environment where can all be teachers and learners – part of a learning organization.”</a:t>
            </a:r>
          </a:p>
        </p:txBody>
      </p:sp>
      <p:sp>
        <p:nvSpPr>
          <p:cNvPr id="4" name="Slide Number Placeholder 3"/>
          <p:cNvSpPr>
            <a:spLocks noGrp="1"/>
          </p:cNvSpPr>
          <p:nvPr>
            <p:ph type="sldNum" sz="quarter" idx="12"/>
          </p:nvPr>
        </p:nvSpPr>
        <p:spPr/>
        <p:txBody>
          <a:bodyPr/>
          <a:lstStyle/>
          <a:p>
            <a:fld id="{5E97A640-224B-CF41-B1EC-9BDF8FB464C3}" type="slidenum">
              <a:rPr lang="en-US" smtClean="0"/>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fontScale="90000"/>
          </a:bodyPr>
          <a:lstStyle/>
          <a:p>
            <a:r>
              <a:rPr lang="en-US" sz="2400" dirty="0" smtClean="0">
                <a:latin typeface="Arial Black"/>
                <a:cs typeface="Arial Black"/>
              </a:rPr>
              <a:t>Excerpts from Nomination Package for </a:t>
            </a:r>
            <a:br>
              <a:rPr lang="en-US" sz="2400" dirty="0" smtClean="0">
                <a:latin typeface="Arial Black"/>
                <a:cs typeface="Arial Black"/>
              </a:rPr>
            </a:br>
            <a:r>
              <a:rPr lang="en-US" sz="2400" dirty="0" smtClean="0">
                <a:latin typeface="Arial Black"/>
                <a:cs typeface="Arial Black"/>
              </a:rPr>
              <a:t>2003 Picker Institutional Award </a:t>
            </a:r>
            <a:br>
              <a:rPr lang="en-US" sz="2400" dirty="0" smtClean="0">
                <a:latin typeface="Arial Black"/>
                <a:cs typeface="Arial Black"/>
              </a:rPr>
            </a:br>
            <a:r>
              <a:rPr lang="en-US" sz="2222" dirty="0" smtClean="0">
                <a:latin typeface="Arial Black"/>
                <a:cs typeface="Arial Black"/>
              </a:rPr>
              <a:t>submitted by </a:t>
            </a:r>
            <a:br>
              <a:rPr lang="en-US" sz="2222" dirty="0" smtClean="0">
                <a:latin typeface="Arial Black"/>
                <a:cs typeface="Arial Black"/>
              </a:rPr>
            </a:br>
            <a:r>
              <a:rPr lang="en-US" sz="2222" dirty="0" smtClean="0">
                <a:latin typeface="Arial Black"/>
                <a:cs typeface="Arial Black"/>
              </a:rPr>
              <a:t>Jona Raasch COO National Research Corporation</a:t>
            </a:r>
            <a:endParaRPr lang="en-US" sz="2222" dirty="0">
              <a:latin typeface="Arial Black"/>
              <a:cs typeface="Arial Black"/>
            </a:endParaRPr>
          </a:p>
        </p:txBody>
      </p:sp>
      <p:sp>
        <p:nvSpPr>
          <p:cNvPr id="3" name="Content Placeholder 2"/>
          <p:cNvSpPr>
            <a:spLocks noGrp="1"/>
          </p:cNvSpPr>
          <p:nvPr>
            <p:ph idx="1"/>
          </p:nvPr>
        </p:nvSpPr>
        <p:spPr/>
        <p:txBody>
          <a:bodyPr>
            <a:normAutofit/>
          </a:bodyPr>
          <a:lstStyle/>
          <a:p>
            <a:pPr>
              <a:buNone/>
            </a:pPr>
            <a:endParaRPr lang="en-US" sz="2000" dirty="0" smtClean="0">
              <a:latin typeface="Arial Black"/>
              <a:cs typeface="Arial Black"/>
            </a:endParaRPr>
          </a:p>
          <a:p>
            <a:pPr>
              <a:buNone/>
            </a:pPr>
            <a:endParaRPr lang="en-US" sz="2000" dirty="0" smtClean="0">
              <a:latin typeface="Arial Black"/>
              <a:cs typeface="Arial Black"/>
            </a:endParaRPr>
          </a:p>
          <a:p>
            <a:pPr>
              <a:buNone/>
            </a:pPr>
            <a:r>
              <a:rPr lang="en-US" sz="2000" dirty="0" smtClean="0">
                <a:latin typeface="Arial Black"/>
                <a:cs typeface="Arial Black"/>
              </a:rPr>
              <a:t>“Naval Hospital Pensacola</a:t>
            </a:r>
          </a:p>
          <a:p>
            <a:pPr>
              <a:buNone/>
            </a:pPr>
            <a:endParaRPr lang="en-US" sz="2000" dirty="0" smtClean="0">
              <a:latin typeface="Arial Black"/>
              <a:cs typeface="Arial Black"/>
            </a:endParaRPr>
          </a:p>
          <a:p>
            <a:pPr>
              <a:buNone/>
            </a:pPr>
            <a:r>
              <a:rPr lang="en-US" sz="2000" dirty="0" smtClean="0">
                <a:latin typeface="Arial Black"/>
                <a:cs typeface="Arial Black"/>
              </a:rPr>
              <a:t>Is the top U.S. performer for the Continuity and Transition dimension of Care </a:t>
            </a:r>
          </a:p>
          <a:p>
            <a:pPr>
              <a:buNone/>
            </a:pPr>
            <a:endParaRPr lang="en-US" sz="2000" dirty="0" smtClean="0">
              <a:latin typeface="Arial Black"/>
              <a:cs typeface="Arial Black"/>
            </a:endParaRPr>
          </a:p>
          <a:p>
            <a:pPr>
              <a:buNone/>
            </a:pPr>
            <a:r>
              <a:rPr lang="en-US" sz="2000" dirty="0" smtClean="0">
                <a:latin typeface="Arial Black"/>
                <a:cs typeface="Arial Black"/>
              </a:rPr>
              <a:t>Has moved from scores that fell average in 2000 to scores that significantly out performed the Military Health System (MHS) in all seven of the Picker Dimensions measured</a:t>
            </a:r>
          </a:p>
          <a:p>
            <a:pPr>
              <a:buNone/>
            </a:pPr>
            <a:endParaRPr lang="en-US" sz="2000" dirty="0">
              <a:latin typeface="Arial Black"/>
              <a:cs typeface="Arial Black"/>
            </a:endParaRPr>
          </a:p>
        </p:txBody>
      </p:sp>
      <p:sp>
        <p:nvSpPr>
          <p:cNvPr id="4" name="Slide Number Placeholder 3"/>
          <p:cNvSpPr>
            <a:spLocks noGrp="1"/>
          </p:cNvSpPr>
          <p:nvPr>
            <p:ph type="sldNum" sz="quarter" idx="12"/>
          </p:nvPr>
        </p:nvSpPr>
        <p:spPr/>
        <p:txBody>
          <a:bodyPr/>
          <a:lstStyle/>
          <a:p>
            <a:fld id="{5E97A640-224B-CF41-B1EC-9BDF8FB464C3}" type="slidenum">
              <a:rPr lang="en-US" smtClean="0"/>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Arial Black"/>
                <a:cs typeface="Arial Black"/>
              </a:rPr>
              <a:t>Harvey Picker</a:t>
            </a:r>
            <a:br>
              <a:rPr lang="en-US" sz="3200" dirty="0" smtClean="0">
                <a:latin typeface="Arial Black"/>
                <a:cs typeface="Arial Black"/>
              </a:rPr>
            </a:br>
            <a:r>
              <a:rPr lang="en-US" sz="2000" dirty="0" smtClean="0">
                <a:latin typeface="Arial Black"/>
                <a:cs typeface="Arial Black"/>
              </a:rPr>
              <a:t>1915-2008</a:t>
            </a:r>
            <a:endParaRPr lang="en-US" sz="3200" dirty="0">
              <a:latin typeface="Arial Black"/>
              <a:cs typeface="Arial Black"/>
            </a:endParaRPr>
          </a:p>
        </p:txBody>
      </p:sp>
      <p:pic>
        <p:nvPicPr>
          <p:cNvPr id="5" name="Content Placeholder 4" descr="formalharvey.png"/>
          <p:cNvPicPr>
            <a:picLocks noGrp="1" noChangeAspect="1"/>
          </p:cNvPicPr>
          <p:nvPr>
            <p:ph sz="half" idx="1"/>
          </p:nvPr>
        </p:nvPicPr>
        <p:blipFill>
          <a:blip r:embed="rId2"/>
          <a:srcRect l="-13176" r="-13176"/>
          <a:stretch>
            <a:fillRect/>
          </a:stretch>
        </p:blipFill>
        <p:spPr/>
      </p:pic>
      <p:sp>
        <p:nvSpPr>
          <p:cNvPr id="4" name="Content Placeholder 3"/>
          <p:cNvSpPr>
            <a:spLocks noGrp="1"/>
          </p:cNvSpPr>
          <p:nvPr>
            <p:ph sz="half" idx="2"/>
          </p:nvPr>
        </p:nvSpPr>
        <p:spPr/>
        <p:txBody>
          <a:bodyPr>
            <a:normAutofit fontScale="92500" lnSpcReduction="20000"/>
          </a:bodyPr>
          <a:lstStyle/>
          <a:p>
            <a:pPr>
              <a:buNone/>
            </a:pPr>
            <a:r>
              <a:rPr lang="en-US" sz="1400" dirty="0" smtClean="0"/>
              <a:t>      </a:t>
            </a:r>
            <a:r>
              <a:rPr lang="en-US" sz="1946" dirty="0" smtClean="0">
                <a:latin typeface="Arial Black"/>
                <a:cs typeface="Arial Black"/>
              </a:rPr>
              <a:t>“Harvey Picker and his wife, Jean, believed that the American healthcare system was technologically and scientifically outstanding, but that it was not adequately sensitive to the concerns and comforts of patients”</a:t>
            </a:r>
          </a:p>
          <a:p>
            <a:pPr>
              <a:buNone/>
            </a:pPr>
            <a:endParaRPr lang="en-US" sz="1400" dirty="0" smtClean="0">
              <a:latin typeface="Arial Black"/>
              <a:cs typeface="Arial Black"/>
            </a:endParaRPr>
          </a:p>
          <a:p>
            <a:pPr>
              <a:buNone/>
            </a:pPr>
            <a:r>
              <a:rPr lang="en-US" sz="1946" dirty="0" smtClean="0">
                <a:latin typeface="Arial Black"/>
                <a:cs typeface="Arial Black"/>
              </a:rPr>
              <a:t>     “Understanding and respecting patients’ values, preferences and expressed needs are the foundation of patient-centered care”*</a:t>
            </a:r>
          </a:p>
          <a:p>
            <a:pPr>
              <a:buNone/>
            </a:pPr>
            <a:endParaRPr lang="en-US" sz="1946" u="sng" dirty="0" smtClean="0">
              <a:latin typeface="Arial Black"/>
              <a:cs typeface="Arial Black"/>
            </a:endParaRPr>
          </a:p>
          <a:p>
            <a:pPr>
              <a:buNone/>
            </a:pPr>
            <a:endParaRPr lang="en-US" sz="1400" u="sng" dirty="0" smtClean="0">
              <a:latin typeface="Arial Black"/>
              <a:cs typeface="Arial Black"/>
            </a:endParaRPr>
          </a:p>
          <a:p>
            <a:pPr>
              <a:buNone/>
            </a:pPr>
            <a:endParaRPr lang="en-US" sz="1400" u="sng" dirty="0" smtClean="0">
              <a:latin typeface="Arial Black"/>
              <a:cs typeface="Arial Black"/>
            </a:endParaRPr>
          </a:p>
          <a:p>
            <a:pPr>
              <a:buNone/>
            </a:pPr>
            <a:endParaRPr lang="en-US" sz="1400" dirty="0" smtClean="0">
              <a:latin typeface="Arial Black"/>
              <a:cs typeface="Arial Black"/>
            </a:endParaRPr>
          </a:p>
          <a:p>
            <a:pPr>
              <a:buNone/>
            </a:pPr>
            <a:r>
              <a:rPr lang="en-US" sz="1000" dirty="0" smtClean="0">
                <a:latin typeface="Arial Black"/>
                <a:cs typeface="Arial Black"/>
              </a:rPr>
              <a:t>        *picekerinsstitute.org</a:t>
            </a:r>
            <a:endParaRPr lang="en-US" sz="1000" dirty="0">
              <a:latin typeface="Arial Black"/>
              <a:cs typeface="Arial Black"/>
            </a:endParaRPr>
          </a:p>
        </p:txBody>
      </p:sp>
      <p:sp>
        <p:nvSpPr>
          <p:cNvPr id="6" name="Slide Number Placeholder 5"/>
          <p:cNvSpPr>
            <a:spLocks noGrp="1"/>
          </p:cNvSpPr>
          <p:nvPr>
            <p:ph type="sldNum" sz="quarter" idx="12"/>
          </p:nvPr>
        </p:nvSpPr>
        <p:spPr/>
        <p:txBody>
          <a:bodyPr/>
          <a:lstStyle/>
          <a:p>
            <a:fld id="{5E97A640-224B-CF41-B1EC-9BDF8FB464C3}"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fontScale="90000"/>
          </a:bodyPr>
          <a:lstStyle/>
          <a:p>
            <a:r>
              <a:rPr lang="en-US" sz="2400" dirty="0" smtClean="0">
                <a:latin typeface="Arial Black"/>
                <a:cs typeface="Arial Black"/>
              </a:rPr>
              <a:t>Excerpts from Nomination Package for </a:t>
            </a:r>
            <a:br>
              <a:rPr lang="en-US" sz="2400" dirty="0" smtClean="0">
                <a:latin typeface="Arial Black"/>
                <a:cs typeface="Arial Black"/>
              </a:rPr>
            </a:br>
            <a:r>
              <a:rPr lang="en-US" sz="2400" dirty="0" smtClean="0">
                <a:latin typeface="Arial Black"/>
                <a:cs typeface="Arial Black"/>
              </a:rPr>
              <a:t>2003 Picker Institutional Award </a:t>
            </a:r>
            <a:br>
              <a:rPr lang="en-US" sz="2400" dirty="0" smtClean="0">
                <a:latin typeface="Arial Black"/>
                <a:cs typeface="Arial Black"/>
              </a:rPr>
            </a:br>
            <a:r>
              <a:rPr lang="en-US" sz="2222" dirty="0" smtClean="0">
                <a:latin typeface="Arial Black"/>
                <a:cs typeface="Arial Black"/>
              </a:rPr>
              <a:t>submitted by </a:t>
            </a:r>
            <a:br>
              <a:rPr lang="en-US" sz="2222" dirty="0" smtClean="0">
                <a:latin typeface="Arial Black"/>
                <a:cs typeface="Arial Black"/>
              </a:rPr>
            </a:br>
            <a:r>
              <a:rPr lang="en-US" sz="2222" dirty="0" smtClean="0">
                <a:latin typeface="Arial Black"/>
                <a:cs typeface="Arial Black"/>
              </a:rPr>
              <a:t>Jona Raasch COO National Research Corporation</a:t>
            </a:r>
            <a:endParaRPr lang="en-US" sz="2222" dirty="0">
              <a:latin typeface="Arial Black"/>
              <a:cs typeface="Arial Black"/>
            </a:endParaRPr>
          </a:p>
        </p:txBody>
      </p:sp>
      <p:sp>
        <p:nvSpPr>
          <p:cNvPr id="3" name="Content Placeholder 2"/>
          <p:cNvSpPr>
            <a:spLocks noGrp="1"/>
          </p:cNvSpPr>
          <p:nvPr>
            <p:ph idx="1"/>
          </p:nvPr>
        </p:nvSpPr>
        <p:spPr>
          <a:xfrm>
            <a:off x="457200" y="1600200"/>
            <a:ext cx="8229600" cy="4876800"/>
          </a:xfrm>
        </p:spPr>
        <p:txBody>
          <a:bodyPr>
            <a:normAutofit/>
          </a:bodyPr>
          <a:lstStyle/>
          <a:p>
            <a:pPr>
              <a:buNone/>
            </a:pPr>
            <a:endParaRPr lang="en-US" sz="2000" dirty="0" smtClean="0">
              <a:latin typeface="Arial Black"/>
              <a:cs typeface="Arial Black"/>
            </a:endParaRPr>
          </a:p>
          <a:p>
            <a:pPr>
              <a:buNone/>
            </a:pPr>
            <a:r>
              <a:rPr lang="en-US" sz="2000" dirty="0" smtClean="0">
                <a:latin typeface="Arial Black"/>
                <a:cs typeface="Arial Black"/>
              </a:rPr>
              <a:t>“Naval Hospital Pensacola (NHP)</a:t>
            </a:r>
          </a:p>
          <a:p>
            <a:pPr>
              <a:buNone/>
            </a:pPr>
            <a:endParaRPr lang="en-US" sz="2000" dirty="0" smtClean="0">
              <a:latin typeface="Arial Black"/>
              <a:cs typeface="Arial Black"/>
            </a:endParaRPr>
          </a:p>
          <a:p>
            <a:pPr>
              <a:buNone/>
            </a:pPr>
            <a:r>
              <a:rPr lang="en-US" sz="2000" dirty="0" smtClean="0">
                <a:latin typeface="Arial Black"/>
                <a:cs typeface="Arial Black"/>
              </a:rPr>
              <a:t>Has achieved a 73.2% overall “would definitely recommend rating compared to a Military Health System (MHS) average of 59.6%</a:t>
            </a:r>
          </a:p>
          <a:p>
            <a:pPr>
              <a:buNone/>
            </a:pPr>
            <a:endParaRPr lang="en-US" sz="2000" dirty="0" smtClean="0">
              <a:latin typeface="Arial Black"/>
              <a:cs typeface="Arial Black"/>
            </a:endParaRPr>
          </a:p>
          <a:p>
            <a:pPr>
              <a:buNone/>
            </a:pPr>
            <a:r>
              <a:rPr lang="en-US" sz="2000" dirty="0" smtClean="0">
                <a:latin typeface="Arial Black"/>
                <a:cs typeface="Arial Black"/>
              </a:rPr>
              <a:t>61.1 % of NHP’s patient population rate their overall satisfaction as “Excellent” compared to the 45.5%  that their MHS comparison group achieves</a:t>
            </a:r>
          </a:p>
          <a:p>
            <a:pPr>
              <a:buNone/>
            </a:pPr>
            <a:endParaRPr lang="en-US" sz="2000" dirty="0" smtClean="0">
              <a:latin typeface="Arial Black"/>
              <a:cs typeface="Arial Black"/>
            </a:endParaRPr>
          </a:p>
          <a:p>
            <a:pPr>
              <a:buNone/>
            </a:pPr>
            <a:r>
              <a:rPr lang="en-US" sz="2000" dirty="0" smtClean="0">
                <a:latin typeface="Arial Black"/>
                <a:cs typeface="Arial Black"/>
              </a:rPr>
              <a:t>Has achieved a significantly higher level of performance compared to their MHS comparison group in their patient’s overall experience of care</a:t>
            </a:r>
            <a:endParaRPr lang="en-US" sz="2000" dirty="0">
              <a:latin typeface="Arial Black"/>
              <a:cs typeface="Arial Black"/>
            </a:endParaRPr>
          </a:p>
        </p:txBody>
      </p:sp>
      <p:sp>
        <p:nvSpPr>
          <p:cNvPr id="4" name="Slide Number Placeholder 3"/>
          <p:cNvSpPr>
            <a:spLocks noGrp="1"/>
          </p:cNvSpPr>
          <p:nvPr>
            <p:ph type="sldNum" sz="quarter" idx="12"/>
          </p:nvPr>
        </p:nvSpPr>
        <p:spPr/>
        <p:txBody>
          <a:bodyPr/>
          <a:lstStyle/>
          <a:p>
            <a:fld id="{5E97A640-224B-CF41-B1EC-9BDF8FB464C3}" type="slidenum">
              <a:rPr lang="en-US" smtClean="0"/>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fontScale="90000"/>
          </a:bodyPr>
          <a:lstStyle/>
          <a:p>
            <a:r>
              <a:rPr lang="en-US" sz="2400" dirty="0" smtClean="0">
                <a:latin typeface="Arial Black"/>
                <a:cs typeface="Arial Black"/>
              </a:rPr>
              <a:t>Excerpts from Nomination Package for </a:t>
            </a:r>
            <a:br>
              <a:rPr lang="en-US" sz="2400" dirty="0" smtClean="0">
                <a:latin typeface="Arial Black"/>
                <a:cs typeface="Arial Black"/>
              </a:rPr>
            </a:br>
            <a:r>
              <a:rPr lang="en-US" sz="2400" dirty="0" smtClean="0">
                <a:latin typeface="Arial Black"/>
                <a:cs typeface="Arial Black"/>
              </a:rPr>
              <a:t>2003 Picker Institutional Award </a:t>
            </a:r>
            <a:br>
              <a:rPr lang="en-US" sz="2400" dirty="0" smtClean="0">
                <a:latin typeface="Arial Black"/>
                <a:cs typeface="Arial Black"/>
              </a:rPr>
            </a:br>
            <a:r>
              <a:rPr lang="en-US" sz="2222" dirty="0" smtClean="0">
                <a:latin typeface="Arial Black"/>
                <a:cs typeface="Arial Black"/>
              </a:rPr>
              <a:t>submitted by </a:t>
            </a:r>
            <a:br>
              <a:rPr lang="en-US" sz="2222" dirty="0" smtClean="0">
                <a:latin typeface="Arial Black"/>
                <a:cs typeface="Arial Black"/>
              </a:rPr>
            </a:br>
            <a:r>
              <a:rPr lang="en-US" sz="2222" dirty="0" smtClean="0">
                <a:latin typeface="Arial Black"/>
                <a:cs typeface="Arial Black"/>
              </a:rPr>
              <a:t>Jona Raasch COO National Research Corporation</a:t>
            </a:r>
            <a:endParaRPr lang="en-US" sz="2222" dirty="0">
              <a:latin typeface="Arial Black"/>
              <a:cs typeface="Arial Black"/>
            </a:endParaRPr>
          </a:p>
        </p:txBody>
      </p:sp>
      <p:sp>
        <p:nvSpPr>
          <p:cNvPr id="3" name="Content Placeholder 2"/>
          <p:cNvSpPr>
            <a:spLocks noGrp="1"/>
          </p:cNvSpPr>
          <p:nvPr>
            <p:ph idx="1"/>
          </p:nvPr>
        </p:nvSpPr>
        <p:spPr/>
        <p:txBody>
          <a:bodyPr>
            <a:normAutofit/>
          </a:bodyPr>
          <a:lstStyle/>
          <a:p>
            <a:pPr>
              <a:buNone/>
            </a:pPr>
            <a:endParaRPr lang="en-US" sz="2000" dirty="0" smtClean="0">
              <a:latin typeface="Arial Black"/>
              <a:cs typeface="Arial Black"/>
            </a:endParaRPr>
          </a:p>
          <a:p>
            <a:pPr>
              <a:buNone/>
            </a:pPr>
            <a:endParaRPr lang="en-US" sz="2000" dirty="0" smtClean="0">
              <a:latin typeface="Arial Black"/>
              <a:cs typeface="Arial Black"/>
            </a:endParaRPr>
          </a:p>
          <a:p>
            <a:pPr>
              <a:buNone/>
            </a:pPr>
            <a:r>
              <a:rPr lang="en-US" sz="2000" dirty="0" smtClean="0">
                <a:latin typeface="Arial Black"/>
                <a:cs typeface="Arial Black"/>
              </a:rPr>
              <a:t>“Naval Hospital Pensacola (NHP) realizes the importance that leadership and culture play in the creation of a patient-centered culture.</a:t>
            </a:r>
          </a:p>
          <a:p>
            <a:pPr>
              <a:buNone/>
            </a:pPr>
            <a:endParaRPr lang="en-US" sz="2000" dirty="0" smtClean="0">
              <a:latin typeface="Arial Black"/>
              <a:cs typeface="Arial Black"/>
            </a:endParaRPr>
          </a:p>
          <a:p>
            <a:pPr>
              <a:buNone/>
            </a:pPr>
            <a:r>
              <a:rPr lang="en-US" sz="2000" dirty="0" smtClean="0">
                <a:latin typeface="Arial Black"/>
                <a:cs typeface="Arial Black"/>
              </a:rPr>
              <a:t>As part of this understanding, NHP has taken the six aims of the Institute of Medicine, as outlined in the “Crossing the Quality Chasm” and made them the foundation of their strategic plan</a:t>
            </a:r>
          </a:p>
          <a:p>
            <a:pPr>
              <a:buNone/>
            </a:pPr>
            <a:endParaRPr lang="en-US" sz="2000" dirty="0" smtClean="0">
              <a:latin typeface="Arial Black"/>
              <a:cs typeface="Arial Black"/>
            </a:endParaRPr>
          </a:p>
        </p:txBody>
      </p:sp>
      <p:sp>
        <p:nvSpPr>
          <p:cNvPr id="4" name="Slide Number Placeholder 3"/>
          <p:cNvSpPr>
            <a:spLocks noGrp="1"/>
          </p:cNvSpPr>
          <p:nvPr>
            <p:ph type="sldNum" sz="quarter" idx="12"/>
          </p:nvPr>
        </p:nvSpPr>
        <p:spPr/>
        <p:txBody>
          <a:bodyPr/>
          <a:lstStyle/>
          <a:p>
            <a:fld id="{5E97A640-224B-CF41-B1EC-9BDF8FB464C3}" type="slidenum">
              <a:rPr lang="en-US" smtClean="0"/>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latin typeface="Arial Black"/>
                <a:cs typeface="Arial Black"/>
              </a:rPr>
              <a:t>Command Philosophy</a:t>
            </a:r>
            <a:r>
              <a:rPr lang="en-US" sz="3200" dirty="0" smtClean="0">
                <a:latin typeface="Arial Black"/>
                <a:cs typeface="Arial Black"/>
              </a:rPr>
              <a:t/>
            </a:r>
            <a:br>
              <a:rPr lang="en-US" sz="3200" dirty="0" smtClean="0">
                <a:latin typeface="Arial Black"/>
                <a:cs typeface="Arial Black"/>
              </a:rPr>
            </a:br>
            <a:r>
              <a:rPr lang="en-US" sz="2400" dirty="0" smtClean="0">
                <a:latin typeface="Arial Black"/>
                <a:cs typeface="Arial Black"/>
              </a:rPr>
              <a:t>“</a:t>
            </a:r>
            <a:r>
              <a:rPr lang="en-US" sz="1800" dirty="0" smtClean="0">
                <a:latin typeface="Arial Black"/>
                <a:cs typeface="Arial Black"/>
              </a:rPr>
              <a:t>All Hands” message </a:t>
            </a:r>
            <a:br>
              <a:rPr lang="en-US" sz="1800" dirty="0" smtClean="0">
                <a:latin typeface="Arial Black"/>
                <a:cs typeface="Arial Black"/>
              </a:rPr>
            </a:br>
            <a:r>
              <a:rPr lang="en-US" sz="1800" dirty="0" smtClean="0">
                <a:latin typeface="Arial Black"/>
                <a:cs typeface="Arial Black"/>
              </a:rPr>
              <a:t>to all of the 1800 military staff at Naval Pensacola and out 12 branch clinics in 4 states on  my first day as Commanding Officer (CEO) </a:t>
            </a:r>
            <a:endParaRPr lang="en-US" sz="1800" dirty="0">
              <a:latin typeface="Arial Black"/>
              <a:cs typeface="Arial Black"/>
            </a:endParaRPr>
          </a:p>
        </p:txBody>
      </p:sp>
      <p:sp>
        <p:nvSpPr>
          <p:cNvPr id="3" name="Content Placeholder 2"/>
          <p:cNvSpPr>
            <a:spLocks noGrp="1"/>
          </p:cNvSpPr>
          <p:nvPr>
            <p:ph idx="1"/>
          </p:nvPr>
        </p:nvSpPr>
        <p:spPr/>
        <p:txBody>
          <a:bodyPr>
            <a:normAutofit/>
          </a:bodyPr>
          <a:lstStyle/>
          <a:p>
            <a:pPr>
              <a:buNone/>
            </a:pPr>
            <a:endParaRPr lang="en-US" sz="1600" dirty="0" smtClean="0">
              <a:latin typeface="Arial Black"/>
              <a:cs typeface="Arial Black"/>
            </a:endParaRPr>
          </a:p>
          <a:p>
            <a:pPr marL="457200" indent="-457200">
              <a:buNone/>
            </a:pPr>
            <a:r>
              <a:rPr lang="en-US" sz="2400" dirty="0" smtClean="0">
                <a:latin typeface="Arial Black"/>
                <a:cs typeface="Arial Black"/>
              </a:rPr>
              <a:t>“Our teaching role, as home to one of Navy Medicine’s Family Practice Residency Training Programs, is central to our mission.</a:t>
            </a:r>
          </a:p>
          <a:p>
            <a:pPr marL="457200" indent="-457200">
              <a:buNone/>
            </a:pPr>
            <a:endParaRPr lang="en-US" sz="2400" dirty="0" smtClean="0">
              <a:latin typeface="Arial Black"/>
              <a:cs typeface="Arial Black"/>
            </a:endParaRPr>
          </a:p>
          <a:p>
            <a:pPr marL="457200" indent="-457200">
              <a:buNone/>
            </a:pPr>
            <a:r>
              <a:rPr lang="en-US" sz="2400" dirty="0" smtClean="0">
                <a:latin typeface="Arial Black"/>
                <a:cs typeface="Arial Black"/>
              </a:rPr>
              <a:t>In that same spirit, I would like to promote an environment where can all be teachers and learners – part of a learning organization.”</a:t>
            </a:r>
          </a:p>
        </p:txBody>
      </p:sp>
      <p:sp>
        <p:nvSpPr>
          <p:cNvPr id="4" name="Slide Number Placeholder 3"/>
          <p:cNvSpPr>
            <a:spLocks noGrp="1"/>
          </p:cNvSpPr>
          <p:nvPr>
            <p:ph type="sldNum" sz="quarter" idx="12"/>
          </p:nvPr>
        </p:nvSpPr>
        <p:spPr/>
        <p:txBody>
          <a:bodyPr/>
          <a:lstStyle/>
          <a:p>
            <a:fld id="{5E97A640-224B-CF41-B1EC-9BDF8FB464C3}" type="slidenum">
              <a:rPr lang="en-US" smtClean="0"/>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57200" y="274638"/>
            <a:ext cx="8229600" cy="1554162"/>
          </a:xfrm>
        </p:spPr>
        <p:txBody>
          <a:bodyPr>
            <a:normAutofit/>
          </a:bodyPr>
          <a:lstStyle/>
          <a:p>
            <a:r>
              <a:rPr lang="en-US" sz="2800" b="1" dirty="0" smtClean="0">
                <a:solidFill>
                  <a:srgbClr val="000000"/>
                </a:solidFill>
                <a:latin typeface="Arial Black"/>
                <a:cs typeface="Arial Black"/>
              </a:rPr>
              <a:t>The Fifth Discipline</a:t>
            </a:r>
            <a:br>
              <a:rPr lang="en-US" sz="2800" b="1" dirty="0" smtClean="0">
                <a:solidFill>
                  <a:srgbClr val="000000"/>
                </a:solidFill>
                <a:latin typeface="Arial Black"/>
                <a:cs typeface="Arial Black"/>
              </a:rPr>
            </a:br>
            <a:r>
              <a:rPr lang="en-US" sz="2400" b="1" dirty="0" smtClean="0">
                <a:solidFill>
                  <a:srgbClr val="000000"/>
                </a:solidFill>
                <a:latin typeface="Arial Black"/>
                <a:cs typeface="Arial Black"/>
              </a:rPr>
              <a:t>The Art &amp; Practice of Learning Organizations</a:t>
            </a:r>
            <a:br>
              <a:rPr lang="en-US" sz="2400" b="1" dirty="0" smtClean="0">
                <a:solidFill>
                  <a:srgbClr val="000000"/>
                </a:solidFill>
                <a:latin typeface="Arial Black"/>
                <a:cs typeface="Arial Black"/>
              </a:rPr>
            </a:br>
            <a:r>
              <a:rPr lang="en-US" sz="2400" b="1" dirty="0" smtClean="0">
                <a:solidFill>
                  <a:srgbClr val="000000"/>
                </a:solidFill>
                <a:latin typeface="Arial Black"/>
                <a:cs typeface="Arial Black"/>
              </a:rPr>
              <a:t>Peter M. Senge  1990</a:t>
            </a:r>
            <a:endParaRPr lang="en-US" sz="2400" dirty="0">
              <a:latin typeface="Arial Black"/>
              <a:cs typeface="Arial Black"/>
            </a:endParaRPr>
          </a:p>
        </p:txBody>
      </p:sp>
      <p:pic>
        <p:nvPicPr>
          <p:cNvPr id="9" name="Content Placeholder 8" descr="51XRN51VJDL.jpg"/>
          <p:cNvPicPr>
            <a:picLocks noGrp="1" noChangeAspect="1"/>
          </p:cNvPicPr>
          <p:nvPr>
            <p:ph sz="half" idx="1"/>
          </p:nvPr>
        </p:nvPicPr>
        <p:blipFill>
          <a:blip r:embed="rId2"/>
          <a:srcRect t="-6034" b="-6034"/>
          <a:stretch>
            <a:fillRect/>
          </a:stretch>
        </p:blipFill>
        <p:spPr/>
      </p:pic>
      <p:sp>
        <p:nvSpPr>
          <p:cNvPr id="4" name="Slide Number Placeholder 3"/>
          <p:cNvSpPr>
            <a:spLocks noGrp="1"/>
          </p:cNvSpPr>
          <p:nvPr>
            <p:ph type="sldNum" sz="quarter" idx="12"/>
          </p:nvPr>
        </p:nvSpPr>
        <p:spPr/>
        <p:txBody>
          <a:bodyPr/>
          <a:lstStyle/>
          <a:p>
            <a:fld id="{F0259372-AD28-4D11-980C-A9B9962789A7}" type="slidenum">
              <a:rPr lang="en-US" smtClean="0"/>
              <a:pPr/>
              <a:t>23</a:t>
            </a:fld>
            <a:endParaRPr lang="en-US" dirty="0"/>
          </a:p>
        </p:txBody>
      </p:sp>
      <p:sp>
        <p:nvSpPr>
          <p:cNvPr id="6" name="Content Placeholder 5"/>
          <p:cNvSpPr>
            <a:spLocks noGrp="1"/>
          </p:cNvSpPr>
          <p:nvPr>
            <p:ph sz="half" idx="2"/>
          </p:nvPr>
        </p:nvSpPr>
        <p:spPr/>
        <p:txBody>
          <a:bodyPr/>
          <a:lstStyle/>
          <a:p>
            <a:pPr>
              <a:buNone/>
            </a:pPr>
            <a:endParaRPr lang="en-US" dirty="0" smtClean="0"/>
          </a:p>
          <a:p>
            <a:pPr>
              <a:buNone/>
            </a:pPr>
            <a:r>
              <a:rPr lang="en-US" sz="2000" dirty="0" smtClean="0">
                <a:latin typeface="Arial Black"/>
                <a:cs typeface="Arial Black"/>
              </a:rPr>
              <a:t>“Forget your old, tired ideas about leadership. </a:t>
            </a:r>
          </a:p>
          <a:p>
            <a:pPr>
              <a:buNone/>
            </a:pPr>
            <a:r>
              <a:rPr lang="en-US" sz="2000" dirty="0" smtClean="0">
                <a:latin typeface="Arial Black"/>
                <a:cs typeface="Arial Black"/>
              </a:rPr>
              <a:t>The most successful corporation of the 1990s will something called a learning organization”</a:t>
            </a:r>
          </a:p>
          <a:p>
            <a:pPr>
              <a:buNone/>
            </a:pPr>
            <a:r>
              <a:rPr lang="en-US" sz="2000" dirty="0" smtClean="0">
                <a:latin typeface="Arial Black"/>
                <a:cs typeface="Arial Black"/>
              </a:rPr>
              <a:t>       -</a:t>
            </a:r>
            <a:r>
              <a:rPr lang="en-US" sz="1600" i="1" dirty="0" smtClean="0">
                <a:latin typeface="Arial Black"/>
                <a:cs typeface="Arial Black"/>
              </a:rPr>
              <a:t>Fortune Magazine</a:t>
            </a:r>
            <a:endParaRPr lang="en-US" sz="2000" dirty="0" smtClean="0">
              <a:latin typeface="Arial Black"/>
              <a:cs typeface="Arial Black"/>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p:spPr>
        <p:txBody>
          <a:bodyPr>
            <a:normAutofit/>
          </a:bodyPr>
          <a:lstStyle/>
          <a:p>
            <a:r>
              <a:rPr lang="en-US" sz="2800" dirty="0" smtClean="0">
                <a:latin typeface="Arial Black"/>
                <a:cs typeface="Arial Black"/>
              </a:rPr>
              <a:t>Best Care at Lower Cost</a:t>
            </a:r>
            <a:br>
              <a:rPr lang="en-US" sz="2800" dirty="0" smtClean="0">
                <a:latin typeface="Arial Black"/>
                <a:cs typeface="Arial Black"/>
              </a:rPr>
            </a:br>
            <a:r>
              <a:rPr lang="en-US" sz="2000" dirty="0" smtClean="0">
                <a:latin typeface="Arial Black"/>
                <a:cs typeface="Arial Black"/>
              </a:rPr>
              <a:t>The Path to Continuously Learning Health Care in America</a:t>
            </a:r>
            <a:br>
              <a:rPr lang="en-US" sz="2000" dirty="0" smtClean="0">
                <a:latin typeface="Arial Black"/>
                <a:cs typeface="Arial Black"/>
              </a:rPr>
            </a:br>
            <a:r>
              <a:rPr lang="en-US" sz="1800" dirty="0" smtClean="0">
                <a:latin typeface="Arial Black"/>
                <a:cs typeface="Arial Black"/>
              </a:rPr>
              <a:t>Institute of Medicine 2012</a:t>
            </a:r>
            <a:endParaRPr lang="en-US" sz="1800" dirty="0">
              <a:latin typeface="Arial Black"/>
              <a:cs typeface="Arial Black"/>
            </a:endParaRPr>
          </a:p>
        </p:txBody>
      </p:sp>
      <p:pic>
        <p:nvPicPr>
          <p:cNvPr id="5" name="Content Placeholder 4" descr="IOM Better care Report.gif"/>
          <p:cNvPicPr>
            <a:picLocks noGrp="1" noChangeAspect="1"/>
          </p:cNvPicPr>
          <p:nvPr>
            <p:ph sz="half" idx="1"/>
          </p:nvPr>
        </p:nvPicPr>
        <p:blipFill>
          <a:blip r:embed="rId2"/>
          <a:srcRect l="-16924" r="-16924"/>
          <a:stretch>
            <a:fillRect/>
          </a:stretch>
        </p:blipFill>
        <p:spPr/>
      </p:pic>
      <p:sp>
        <p:nvSpPr>
          <p:cNvPr id="4" name="Content Placeholder 3"/>
          <p:cNvSpPr>
            <a:spLocks noGrp="1"/>
          </p:cNvSpPr>
          <p:nvPr>
            <p:ph sz="half" idx="2"/>
          </p:nvPr>
        </p:nvSpPr>
        <p:spPr>
          <a:xfrm>
            <a:off x="4648200" y="1600200"/>
            <a:ext cx="4038600" cy="5029200"/>
          </a:xfrm>
        </p:spPr>
        <p:txBody>
          <a:bodyPr>
            <a:noAutofit/>
          </a:bodyPr>
          <a:lstStyle/>
          <a:p>
            <a:pPr>
              <a:buNone/>
            </a:pPr>
            <a:r>
              <a:rPr lang="en-US" sz="1600" dirty="0" smtClean="0">
                <a:latin typeface="Arial Black"/>
                <a:cs typeface="Arial Black"/>
              </a:rPr>
              <a:t>     “Health care in America presents a fundamental paradox.</a:t>
            </a:r>
          </a:p>
          <a:p>
            <a:pPr>
              <a:buNone/>
            </a:pPr>
            <a:endParaRPr lang="en-US" sz="1600" dirty="0" smtClean="0">
              <a:latin typeface="Arial Black"/>
              <a:cs typeface="Arial Black"/>
            </a:endParaRPr>
          </a:p>
          <a:p>
            <a:pPr>
              <a:buNone/>
            </a:pPr>
            <a:r>
              <a:rPr lang="en-US" sz="1600" dirty="0" smtClean="0">
                <a:latin typeface="Arial Black"/>
                <a:cs typeface="Arial Black"/>
              </a:rPr>
              <a:t>     The past 50 years have seen an explosion in biomedical knowledge, dramatic innovation in therapies and surgical procedures, and managements of conditions that previously were fatal, with ever more exciting clinical capabilities on the horizon</a:t>
            </a:r>
          </a:p>
          <a:p>
            <a:pPr>
              <a:buNone/>
            </a:pPr>
            <a:endParaRPr lang="en-US" sz="1600" dirty="0" smtClean="0">
              <a:latin typeface="Arial Black"/>
              <a:cs typeface="Arial Black"/>
            </a:endParaRPr>
          </a:p>
          <a:p>
            <a:pPr>
              <a:buNone/>
            </a:pPr>
            <a:r>
              <a:rPr lang="en-US" sz="1800" dirty="0" smtClean="0">
                <a:latin typeface="Arial Black"/>
                <a:cs typeface="Arial Black"/>
              </a:rPr>
              <a:t>     Yet American health care is falling short on basic dimensions of quality outcomes, costs and equity”</a:t>
            </a:r>
            <a:endParaRPr lang="en-US" sz="1800" dirty="0">
              <a:latin typeface="Arial Black"/>
              <a:cs typeface="Arial Black"/>
            </a:endParaRPr>
          </a:p>
        </p:txBody>
      </p:sp>
      <p:sp>
        <p:nvSpPr>
          <p:cNvPr id="6" name="Slide Number Placeholder 5"/>
          <p:cNvSpPr>
            <a:spLocks noGrp="1"/>
          </p:cNvSpPr>
          <p:nvPr>
            <p:ph type="sldNum" sz="quarter" idx="12"/>
          </p:nvPr>
        </p:nvSpPr>
        <p:spPr/>
        <p:txBody>
          <a:bodyPr/>
          <a:lstStyle/>
          <a:p>
            <a:fld id="{5E97A640-224B-CF41-B1EC-9BDF8FB464C3}" type="slidenum">
              <a:rPr lang="en-US" smtClean="0"/>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a:cs typeface="Arial Black"/>
              </a:rPr>
              <a:t>The Vision</a:t>
            </a:r>
            <a:endParaRPr lang="en-US" dirty="0">
              <a:latin typeface="Arial Black"/>
              <a:cs typeface="Arial Black"/>
            </a:endParaRPr>
          </a:p>
        </p:txBody>
      </p:sp>
      <p:pic>
        <p:nvPicPr>
          <p:cNvPr id="5" name="Content Placeholder 4" descr="IOM Better care Report.gif"/>
          <p:cNvPicPr>
            <a:picLocks noGrp="1" noChangeAspect="1"/>
          </p:cNvPicPr>
          <p:nvPr>
            <p:ph sz="half" idx="1"/>
          </p:nvPr>
        </p:nvPicPr>
        <p:blipFill>
          <a:blip r:embed="rId2"/>
          <a:srcRect l="-16924" r="-16924"/>
          <a:stretch>
            <a:fillRect/>
          </a:stretch>
        </p:blipFill>
        <p:spPr/>
      </p:pic>
      <p:sp>
        <p:nvSpPr>
          <p:cNvPr id="4" name="Content Placeholder 3"/>
          <p:cNvSpPr>
            <a:spLocks noGrp="1"/>
          </p:cNvSpPr>
          <p:nvPr>
            <p:ph sz="half" idx="2"/>
          </p:nvPr>
        </p:nvSpPr>
        <p:spPr/>
        <p:txBody>
          <a:bodyPr>
            <a:noAutofit/>
          </a:bodyPr>
          <a:lstStyle/>
          <a:p>
            <a:pPr>
              <a:buNone/>
            </a:pPr>
            <a:r>
              <a:rPr lang="en-US" sz="2400" dirty="0" smtClean="0">
                <a:latin typeface="Arial Black"/>
                <a:cs typeface="Arial Black"/>
              </a:rPr>
              <a:t>     “The committee believes that achieving a learning health care system … is both necessary and possible for the nation</a:t>
            </a:r>
            <a:r>
              <a:rPr lang="en-US" sz="2000" dirty="0" smtClean="0">
                <a:latin typeface="Arial Black"/>
                <a:cs typeface="Arial Black"/>
              </a:rPr>
              <a:t>”</a:t>
            </a:r>
            <a:endParaRPr lang="en-US" sz="2000" dirty="0">
              <a:latin typeface="Arial Black"/>
              <a:cs typeface="Arial Black"/>
            </a:endParaRPr>
          </a:p>
        </p:txBody>
      </p:sp>
      <p:sp>
        <p:nvSpPr>
          <p:cNvPr id="6" name="Slide Number Placeholder 5"/>
          <p:cNvSpPr>
            <a:spLocks noGrp="1"/>
          </p:cNvSpPr>
          <p:nvPr>
            <p:ph type="sldNum" sz="quarter" idx="12"/>
          </p:nvPr>
        </p:nvSpPr>
        <p:spPr/>
        <p:txBody>
          <a:bodyPr/>
          <a:lstStyle/>
          <a:p>
            <a:fld id="{D7ACB443-AEFD-8B47-B5FD-2897C60E3DCE}" type="slidenum">
              <a:rPr lang="en-US" smtClean="0"/>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latin typeface="Arial Black"/>
                <a:cs typeface="Arial Black"/>
              </a:rPr>
              <a:t>“Uneven Diffusion of Knowledge”</a:t>
            </a:r>
            <a:br>
              <a:rPr lang="en-US" sz="2400" dirty="0" smtClean="0">
                <a:latin typeface="Arial Black"/>
                <a:cs typeface="Arial Black"/>
              </a:rPr>
            </a:br>
            <a:r>
              <a:rPr lang="en-US" sz="1400" dirty="0" smtClean="0">
                <a:latin typeface="Arial Black"/>
                <a:cs typeface="Arial Black"/>
              </a:rPr>
              <a:t> </a:t>
            </a:r>
            <a:r>
              <a:rPr lang="en-US" sz="1200" dirty="0" smtClean="0">
                <a:latin typeface="Arial Black"/>
                <a:cs typeface="Arial Black"/>
              </a:rPr>
              <a:t>“Best Care at Lower Cost: The Path to Continuously Learning Health Care in America”</a:t>
            </a:r>
            <a:br>
              <a:rPr lang="en-US" sz="1200" dirty="0" smtClean="0">
                <a:latin typeface="Arial Black"/>
                <a:cs typeface="Arial Black"/>
              </a:rPr>
            </a:br>
            <a:r>
              <a:rPr lang="en-US" sz="1200" dirty="0" smtClean="0">
                <a:latin typeface="Arial Black"/>
                <a:cs typeface="Arial Black"/>
              </a:rPr>
              <a:t>Institute of Medicine September 2012</a:t>
            </a:r>
            <a:endParaRPr lang="en-US" sz="1200" dirty="0">
              <a:latin typeface="Arial Black"/>
              <a:cs typeface="Arial Black"/>
            </a:endParaRPr>
          </a:p>
        </p:txBody>
      </p:sp>
      <p:sp>
        <p:nvSpPr>
          <p:cNvPr id="3" name="Content Placeholder 2"/>
          <p:cNvSpPr>
            <a:spLocks noGrp="1"/>
          </p:cNvSpPr>
          <p:nvPr>
            <p:ph idx="1"/>
          </p:nvPr>
        </p:nvSpPr>
        <p:spPr/>
        <p:txBody>
          <a:bodyPr>
            <a:normAutofit/>
          </a:bodyPr>
          <a:lstStyle/>
          <a:p>
            <a:pPr>
              <a:buNone/>
            </a:pPr>
            <a:r>
              <a:rPr lang="en-US" sz="2400" dirty="0" smtClean="0">
                <a:latin typeface="Arial Black"/>
                <a:cs typeface="Arial Black"/>
              </a:rPr>
              <a:t>While the supply of knowledge is increasing, there are lags in the time it takes to translate evidence into clinical practice.</a:t>
            </a:r>
          </a:p>
          <a:p>
            <a:pPr>
              <a:buNone/>
            </a:pPr>
            <a:endParaRPr lang="en-US" sz="2400" dirty="0" smtClean="0">
              <a:latin typeface="Arial Black"/>
              <a:cs typeface="Arial Black"/>
            </a:endParaRPr>
          </a:p>
          <a:p>
            <a:pPr>
              <a:buNone/>
            </a:pPr>
            <a:r>
              <a:rPr lang="en-US" sz="2400" dirty="0" smtClean="0">
                <a:latin typeface="Arial Black"/>
                <a:cs typeface="Arial Black"/>
              </a:rPr>
              <a:t>It is estimated that the results of a landmark study will take 15-16 years to be widely implemented following the study’s publication</a:t>
            </a:r>
            <a:r>
              <a:rPr lang="en-US" sz="1600" dirty="0" smtClean="0">
                <a:latin typeface="Arial Black"/>
                <a:cs typeface="Arial Black"/>
              </a:rPr>
              <a:t>.</a:t>
            </a:r>
            <a:endParaRPr lang="en-US" sz="1600" dirty="0">
              <a:latin typeface="Arial Black"/>
              <a:cs typeface="Arial Black"/>
            </a:endParaRPr>
          </a:p>
        </p:txBody>
      </p:sp>
      <p:sp>
        <p:nvSpPr>
          <p:cNvPr id="4" name="Slide Number Placeholder 3"/>
          <p:cNvSpPr>
            <a:spLocks noGrp="1"/>
          </p:cNvSpPr>
          <p:nvPr>
            <p:ph type="sldNum" sz="quarter" idx="12"/>
          </p:nvPr>
        </p:nvSpPr>
        <p:spPr/>
        <p:txBody>
          <a:bodyPr/>
          <a:lstStyle/>
          <a:p>
            <a:fld id="{5E97A640-224B-CF41-B1EC-9BDF8FB464C3}" type="slidenum">
              <a:rPr lang="en-US" smtClean="0"/>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57200" y="274638"/>
            <a:ext cx="8229600" cy="1554162"/>
          </a:xfrm>
        </p:spPr>
        <p:txBody>
          <a:bodyPr>
            <a:normAutofit/>
          </a:bodyPr>
          <a:lstStyle/>
          <a:p>
            <a:r>
              <a:rPr lang="en-US" sz="2800" b="1" dirty="0" smtClean="0">
                <a:solidFill>
                  <a:srgbClr val="000000"/>
                </a:solidFill>
                <a:latin typeface="Arial Black"/>
                <a:cs typeface="Arial Black"/>
              </a:rPr>
              <a:t>The Fifth Discipline</a:t>
            </a:r>
            <a:br>
              <a:rPr lang="en-US" sz="2800" b="1" dirty="0" smtClean="0">
                <a:solidFill>
                  <a:srgbClr val="000000"/>
                </a:solidFill>
                <a:latin typeface="Arial Black"/>
                <a:cs typeface="Arial Black"/>
              </a:rPr>
            </a:br>
            <a:r>
              <a:rPr lang="en-US" sz="2400" b="1" dirty="0" smtClean="0">
                <a:solidFill>
                  <a:srgbClr val="000000"/>
                </a:solidFill>
                <a:latin typeface="Arial Black"/>
                <a:cs typeface="Arial Black"/>
              </a:rPr>
              <a:t>The Art &amp; Practice of Learning Organizations</a:t>
            </a:r>
            <a:br>
              <a:rPr lang="en-US" sz="2400" b="1" dirty="0" smtClean="0">
                <a:solidFill>
                  <a:srgbClr val="000000"/>
                </a:solidFill>
                <a:latin typeface="Arial Black"/>
                <a:cs typeface="Arial Black"/>
              </a:rPr>
            </a:br>
            <a:r>
              <a:rPr lang="en-US" sz="2400" b="1" dirty="0" smtClean="0">
                <a:solidFill>
                  <a:srgbClr val="000000"/>
                </a:solidFill>
                <a:latin typeface="Arial Black"/>
                <a:cs typeface="Arial Black"/>
              </a:rPr>
              <a:t>Peter M. Senge  1990</a:t>
            </a:r>
            <a:endParaRPr lang="en-US" sz="2400" dirty="0">
              <a:latin typeface="Arial Black"/>
              <a:cs typeface="Arial Black"/>
            </a:endParaRPr>
          </a:p>
        </p:txBody>
      </p:sp>
      <p:pic>
        <p:nvPicPr>
          <p:cNvPr id="9" name="Content Placeholder 8" descr="51XRN51VJDL.jpg"/>
          <p:cNvPicPr>
            <a:picLocks noGrp="1" noChangeAspect="1"/>
          </p:cNvPicPr>
          <p:nvPr>
            <p:ph sz="half" idx="1"/>
          </p:nvPr>
        </p:nvPicPr>
        <p:blipFill>
          <a:blip r:embed="rId2"/>
          <a:srcRect t="-6034" b="-6034"/>
          <a:stretch>
            <a:fillRect/>
          </a:stretch>
        </p:blipFill>
        <p:spPr/>
      </p:pic>
      <p:sp>
        <p:nvSpPr>
          <p:cNvPr id="4" name="Slide Number Placeholder 3"/>
          <p:cNvSpPr>
            <a:spLocks noGrp="1"/>
          </p:cNvSpPr>
          <p:nvPr>
            <p:ph type="sldNum" sz="quarter" idx="12"/>
          </p:nvPr>
        </p:nvSpPr>
        <p:spPr/>
        <p:txBody>
          <a:bodyPr/>
          <a:lstStyle/>
          <a:p>
            <a:fld id="{F0259372-AD28-4D11-980C-A9B9962789A7}" type="slidenum">
              <a:rPr lang="en-US" smtClean="0"/>
              <a:pPr/>
              <a:t>27</a:t>
            </a:fld>
            <a:endParaRPr lang="en-US" dirty="0"/>
          </a:p>
        </p:txBody>
      </p:sp>
      <p:sp>
        <p:nvSpPr>
          <p:cNvPr id="6" name="Content Placeholder 5"/>
          <p:cNvSpPr>
            <a:spLocks noGrp="1"/>
          </p:cNvSpPr>
          <p:nvPr>
            <p:ph sz="half" idx="2"/>
          </p:nvPr>
        </p:nvSpPr>
        <p:spPr/>
        <p:txBody>
          <a:bodyPr/>
          <a:lstStyle/>
          <a:p>
            <a:pPr>
              <a:buNone/>
            </a:pPr>
            <a:endParaRPr lang="en-US" dirty="0" smtClean="0"/>
          </a:p>
          <a:p>
            <a:pPr>
              <a:buNone/>
            </a:pPr>
            <a:r>
              <a:rPr lang="en-US" sz="2000" dirty="0" smtClean="0">
                <a:latin typeface="Arial Black"/>
                <a:cs typeface="Arial Black"/>
              </a:rPr>
              <a:t>“Forget your old, tired ideas about leadership. </a:t>
            </a:r>
          </a:p>
          <a:p>
            <a:pPr>
              <a:buNone/>
            </a:pPr>
            <a:r>
              <a:rPr lang="en-US" sz="2000" dirty="0" smtClean="0">
                <a:latin typeface="Arial Black"/>
                <a:cs typeface="Arial Black"/>
              </a:rPr>
              <a:t>The most successful corporation of the 1990s will something called a learning organization”</a:t>
            </a:r>
          </a:p>
          <a:p>
            <a:pPr>
              <a:buNone/>
            </a:pPr>
            <a:r>
              <a:rPr lang="en-US" sz="2000" dirty="0" smtClean="0">
                <a:latin typeface="Arial Black"/>
                <a:cs typeface="Arial Black"/>
              </a:rPr>
              <a:t>       -</a:t>
            </a:r>
            <a:r>
              <a:rPr lang="en-US" sz="1600" i="1" dirty="0" smtClean="0">
                <a:latin typeface="Arial Black"/>
                <a:cs typeface="Arial Black"/>
              </a:rPr>
              <a:t>Fortune Magazine</a:t>
            </a:r>
            <a:endParaRPr lang="en-US" sz="2000" dirty="0" smtClean="0">
              <a:latin typeface="Arial Black"/>
              <a:cs typeface="Arial Black"/>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sz="3111" dirty="0" smtClean="0">
                <a:latin typeface="Arial Black"/>
                <a:cs typeface="Arial Black"/>
              </a:rPr>
              <a:t>BIG MED</a:t>
            </a:r>
            <a:r>
              <a:rPr lang="en-US" sz="2800" dirty="0" smtClean="0">
                <a:latin typeface="Arial Black"/>
                <a:cs typeface="Arial Black"/>
              </a:rPr>
              <a:t/>
            </a:r>
            <a:br>
              <a:rPr lang="en-US" sz="2800" dirty="0" smtClean="0">
                <a:latin typeface="Arial Black"/>
                <a:cs typeface="Arial Black"/>
              </a:rPr>
            </a:br>
            <a:r>
              <a:rPr lang="en-US" sz="2400" dirty="0" smtClean="0">
                <a:latin typeface="Arial Black"/>
                <a:cs typeface="Arial Black"/>
              </a:rPr>
              <a:t>Atul Gawande</a:t>
            </a:r>
            <a:r>
              <a:rPr lang="en-US" sz="2000" dirty="0" smtClean="0">
                <a:latin typeface="Arial Black"/>
                <a:cs typeface="Arial Black"/>
              </a:rPr>
              <a:t/>
            </a:r>
            <a:br>
              <a:rPr lang="en-US" sz="2000" dirty="0" smtClean="0">
                <a:latin typeface="Arial Black"/>
                <a:cs typeface="Arial Black"/>
              </a:rPr>
            </a:br>
            <a:r>
              <a:rPr lang="en-US" sz="1800" dirty="0" smtClean="0">
                <a:latin typeface="Arial Black"/>
                <a:cs typeface="Arial Black"/>
              </a:rPr>
              <a:t>The New Yorker, August 13 &amp; 20, 2012</a:t>
            </a:r>
            <a:endParaRPr lang="en-US" sz="1800" dirty="0">
              <a:latin typeface="Arial Black"/>
              <a:cs typeface="Arial Black"/>
            </a:endParaRPr>
          </a:p>
        </p:txBody>
      </p:sp>
      <p:sp>
        <p:nvSpPr>
          <p:cNvPr id="8" name="Text Placeholder 7"/>
          <p:cNvSpPr>
            <a:spLocks noGrp="1"/>
          </p:cNvSpPr>
          <p:nvPr>
            <p:ph type="body" idx="1"/>
          </p:nvPr>
        </p:nvSpPr>
        <p:spPr/>
        <p:txBody>
          <a:bodyPr>
            <a:noAutofit/>
          </a:bodyPr>
          <a:lstStyle/>
          <a:p>
            <a:r>
              <a:rPr lang="en-US" sz="1200" dirty="0" smtClean="0">
                <a:latin typeface="Arial Black"/>
                <a:cs typeface="Arial Black"/>
              </a:rPr>
              <a:t>“Medicine has long resisted the productivity revolutions that transformed other industries. But the new chains aim to change this”</a:t>
            </a:r>
            <a:endParaRPr lang="en-US" sz="1200" dirty="0">
              <a:latin typeface="Arial Black"/>
              <a:cs typeface="Arial Black"/>
            </a:endParaRPr>
          </a:p>
        </p:txBody>
      </p:sp>
      <p:pic>
        <p:nvPicPr>
          <p:cNvPr id="5" name="Content Placeholder 4" descr="GawandeArticleDrawin.JPG"/>
          <p:cNvPicPr>
            <a:picLocks noGrp="1" noChangeAspect="1"/>
          </p:cNvPicPr>
          <p:nvPr>
            <p:ph sz="half" idx="2"/>
          </p:nvPr>
        </p:nvPicPr>
        <p:blipFill>
          <a:blip r:embed="rId2"/>
          <a:srcRect l="-23073" r="-23073"/>
          <a:stretch>
            <a:fillRect/>
          </a:stretch>
        </p:blipFill>
        <p:spPr/>
      </p:pic>
      <p:sp>
        <p:nvSpPr>
          <p:cNvPr id="9" name="Text Placeholder 8"/>
          <p:cNvSpPr>
            <a:spLocks noGrp="1"/>
          </p:cNvSpPr>
          <p:nvPr>
            <p:ph type="body" sz="quarter" idx="3"/>
          </p:nvPr>
        </p:nvSpPr>
        <p:spPr/>
        <p:txBody>
          <a:bodyPr>
            <a:noAutofit/>
          </a:bodyPr>
          <a:lstStyle/>
          <a:p>
            <a:r>
              <a:rPr lang="en-US" sz="1200" dirty="0" smtClean="0">
                <a:latin typeface="Arial Black"/>
                <a:cs typeface="Arial Black"/>
              </a:rPr>
              <a:t>Restaurant chains have managed to combine quality control, cost control, and innovation. Can health care?</a:t>
            </a:r>
            <a:endParaRPr lang="en-US" sz="1200" dirty="0">
              <a:latin typeface="Arial Black"/>
              <a:cs typeface="Arial Black"/>
            </a:endParaRPr>
          </a:p>
        </p:txBody>
      </p:sp>
      <p:pic>
        <p:nvPicPr>
          <p:cNvPr id="6" name="Content Placeholder 5" descr="GawandeArt Intro.jpg"/>
          <p:cNvPicPr>
            <a:picLocks noGrp="1" noChangeAspect="1"/>
          </p:cNvPicPr>
          <p:nvPr>
            <p:ph sz="quarter" idx="4"/>
          </p:nvPr>
        </p:nvPicPr>
        <p:blipFill>
          <a:blip r:embed="rId3"/>
          <a:srcRect t="-58431" b="-58431"/>
          <a:stretch>
            <a:fillRect/>
          </a:stretch>
        </p:blipFill>
        <p:spPr/>
      </p:pic>
      <p:sp>
        <p:nvSpPr>
          <p:cNvPr id="10" name="Slide Number Placeholder 9"/>
          <p:cNvSpPr>
            <a:spLocks noGrp="1"/>
          </p:cNvSpPr>
          <p:nvPr>
            <p:ph type="sldNum" sz="quarter" idx="12"/>
          </p:nvPr>
        </p:nvSpPr>
        <p:spPr/>
        <p:txBody>
          <a:bodyPr/>
          <a:lstStyle/>
          <a:p>
            <a:fld id="{5E97A640-224B-CF41-B1EC-9BDF8FB464C3}" type="slidenum">
              <a:rPr lang="en-US" smtClean="0"/>
              <a:pPr/>
              <a:t>28</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400" dirty="0" smtClean="0">
                <a:latin typeface="Arial Black"/>
                <a:cs typeface="Arial Black"/>
              </a:rPr>
              <a:t>Characteristics of a </a:t>
            </a:r>
            <a:br>
              <a:rPr lang="en-US" sz="2400" dirty="0" smtClean="0">
                <a:latin typeface="Arial Black"/>
                <a:cs typeface="Arial Black"/>
              </a:rPr>
            </a:br>
            <a:r>
              <a:rPr lang="en-US" sz="2400" dirty="0" smtClean="0">
                <a:latin typeface="Arial Black"/>
                <a:cs typeface="Arial Black"/>
              </a:rPr>
              <a:t>Continuously Learning Health Care System</a:t>
            </a:r>
            <a:endParaRPr lang="en-US" sz="2400" dirty="0">
              <a:latin typeface="Arial Black"/>
              <a:cs typeface="Arial Black"/>
            </a:endParaRPr>
          </a:p>
        </p:txBody>
      </p:sp>
      <p:pic>
        <p:nvPicPr>
          <p:cNvPr id="7" name="Content Placeholder 6" descr="IOM Better care Report.gif"/>
          <p:cNvPicPr>
            <a:picLocks noGrp="1" noChangeAspect="1"/>
          </p:cNvPicPr>
          <p:nvPr>
            <p:ph sz="half" idx="1"/>
          </p:nvPr>
        </p:nvPicPr>
        <p:blipFill>
          <a:blip r:embed="rId2"/>
          <a:srcRect l="-16924" r="-16924"/>
          <a:stretch>
            <a:fillRect/>
          </a:stretch>
        </p:blipFill>
        <p:spPr/>
      </p:pic>
      <p:sp>
        <p:nvSpPr>
          <p:cNvPr id="6" name="Content Placeholder 5"/>
          <p:cNvSpPr>
            <a:spLocks noGrp="1"/>
          </p:cNvSpPr>
          <p:nvPr>
            <p:ph sz="half" idx="2"/>
          </p:nvPr>
        </p:nvSpPr>
        <p:spPr/>
        <p:txBody>
          <a:bodyPr>
            <a:normAutofit/>
          </a:bodyPr>
          <a:lstStyle/>
          <a:p>
            <a:r>
              <a:rPr lang="en-US" sz="2400" dirty="0" smtClean="0">
                <a:latin typeface="Arial Black"/>
                <a:cs typeface="Arial Black"/>
              </a:rPr>
              <a:t>Science and Informatics</a:t>
            </a:r>
          </a:p>
          <a:p>
            <a:endParaRPr lang="en-US" sz="2400" dirty="0" smtClean="0">
              <a:latin typeface="Arial Black"/>
              <a:cs typeface="Arial Black"/>
            </a:endParaRPr>
          </a:p>
          <a:p>
            <a:r>
              <a:rPr lang="en-US" sz="2400" dirty="0" smtClean="0">
                <a:latin typeface="Arial Black"/>
                <a:cs typeface="Arial Black"/>
              </a:rPr>
              <a:t>Patient-Clinician Partnerships</a:t>
            </a:r>
          </a:p>
          <a:p>
            <a:endParaRPr lang="en-US" sz="2400" dirty="0" smtClean="0">
              <a:latin typeface="Arial Black"/>
              <a:cs typeface="Arial Black"/>
            </a:endParaRPr>
          </a:p>
          <a:p>
            <a:r>
              <a:rPr lang="en-US" sz="2400" dirty="0" smtClean="0">
                <a:latin typeface="Arial Black"/>
                <a:cs typeface="Arial Black"/>
              </a:rPr>
              <a:t>Incentives</a:t>
            </a:r>
          </a:p>
          <a:p>
            <a:endParaRPr lang="en-US" sz="2400" dirty="0" smtClean="0">
              <a:latin typeface="Arial Black"/>
              <a:cs typeface="Arial Black"/>
            </a:endParaRPr>
          </a:p>
          <a:p>
            <a:r>
              <a:rPr lang="en-US" sz="2400" dirty="0" smtClean="0">
                <a:latin typeface="Arial Black"/>
                <a:cs typeface="Arial Black"/>
              </a:rPr>
              <a:t>Culture</a:t>
            </a:r>
          </a:p>
          <a:p>
            <a:pPr>
              <a:buNone/>
            </a:pPr>
            <a:endParaRPr lang="en-US" sz="2000" dirty="0">
              <a:latin typeface="Arial Black"/>
              <a:cs typeface="Arial Black"/>
            </a:endParaRPr>
          </a:p>
        </p:txBody>
      </p:sp>
      <p:sp>
        <p:nvSpPr>
          <p:cNvPr id="5" name="Slide Number Placeholder 4"/>
          <p:cNvSpPr>
            <a:spLocks noGrp="1"/>
          </p:cNvSpPr>
          <p:nvPr>
            <p:ph type="sldNum" sz="quarter" idx="12"/>
          </p:nvPr>
        </p:nvSpPr>
        <p:spPr/>
        <p:txBody>
          <a:bodyPr/>
          <a:lstStyle/>
          <a:p>
            <a:fld id="{D7ACB443-AEFD-8B47-B5FD-2897C60E3DCE}" type="slidenum">
              <a:rPr lang="en-US" smtClean="0"/>
              <a:pPr/>
              <a:t>29</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latin typeface="Arial Black"/>
                <a:cs typeface="Arial Black"/>
              </a:rPr>
              <a:t>“Through the Patient’s Eyes”</a:t>
            </a:r>
            <a:br>
              <a:rPr lang="en-US" sz="2400" dirty="0" smtClean="0">
                <a:latin typeface="Arial Black"/>
                <a:cs typeface="Arial Black"/>
              </a:rPr>
            </a:br>
            <a:r>
              <a:rPr lang="en-US" sz="2400" dirty="0" smtClean="0">
                <a:latin typeface="Arial Black"/>
                <a:cs typeface="Arial Black"/>
              </a:rPr>
              <a:t>1993</a:t>
            </a:r>
            <a:endParaRPr lang="en-US" sz="2400" dirty="0">
              <a:latin typeface="Arial Black"/>
              <a:cs typeface="Arial Black"/>
            </a:endParaRPr>
          </a:p>
        </p:txBody>
      </p:sp>
      <p:pic>
        <p:nvPicPr>
          <p:cNvPr id="5" name="Content Placeholder 4" descr="Through Patients 'Eyes Cropped.jpg"/>
          <p:cNvPicPr>
            <a:picLocks noGrp="1" noChangeAspect="1"/>
          </p:cNvPicPr>
          <p:nvPr>
            <p:ph sz="half" idx="1"/>
          </p:nvPr>
        </p:nvPicPr>
        <p:blipFill>
          <a:blip r:embed="rId2"/>
          <a:srcRect l="-17056" r="-17056"/>
          <a:stretch>
            <a:fillRect/>
          </a:stretch>
        </p:blipFill>
        <p:spPr/>
      </p:pic>
      <p:sp>
        <p:nvSpPr>
          <p:cNvPr id="4" name="Content Placeholder 3"/>
          <p:cNvSpPr>
            <a:spLocks noGrp="1"/>
          </p:cNvSpPr>
          <p:nvPr>
            <p:ph sz="half" idx="2"/>
          </p:nvPr>
        </p:nvSpPr>
        <p:spPr/>
        <p:txBody>
          <a:bodyPr>
            <a:normAutofit/>
          </a:bodyPr>
          <a:lstStyle/>
          <a:p>
            <a:pPr>
              <a:buNone/>
            </a:pPr>
            <a:r>
              <a:rPr lang="en-US" sz="1400" dirty="0" smtClean="0">
                <a:latin typeface="Arial Black"/>
                <a:cs typeface="Arial Black"/>
              </a:rPr>
              <a:t>     </a:t>
            </a:r>
            <a:r>
              <a:rPr lang="en-US" sz="2000" dirty="0" smtClean="0">
                <a:latin typeface="Arial Black"/>
                <a:cs typeface="Arial Black"/>
              </a:rPr>
              <a:t>Picker/Commonwealth Program for Patient-Centered Care Established in 1987</a:t>
            </a:r>
          </a:p>
          <a:p>
            <a:pPr>
              <a:buNone/>
            </a:pPr>
            <a:endParaRPr lang="en-US" sz="2000" dirty="0" smtClean="0">
              <a:latin typeface="Arial Black"/>
              <a:cs typeface="Arial Black"/>
            </a:endParaRPr>
          </a:p>
          <a:p>
            <a:pPr>
              <a:buNone/>
            </a:pPr>
            <a:r>
              <a:rPr lang="en-US" sz="2000" dirty="0" smtClean="0">
                <a:latin typeface="Arial Black"/>
                <a:cs typeface="Arial Black"/>
              </a:rPr>
              <a:t>    Focus groups with patients and family members to “explore patients’ needs and concerns as patients themselves define them”</a:t>
            </a:r>
          </a:p>
          <a:p>
            <a:pPr>
              <a:buNone/>
            </a:pPr>
            <a:endParaRPr lang="en-US" sz="2000" dirty="0" smtClean="0">
              <a:latin typeface="Arial Black"/>
              <a:cs typeface="Arial Black"/>
            </a:endParaRPr>
          </a:p>
          <a:p>
            <a:pPr>
              <a:buNone/>
            </a:pPr>
            <a:endParaRPr lang="en-US" sz="1400" dirty="0">
              <a:latin typeface="Arial Black"/>
              <a:cs typeface="Arial Black"/>
            </a:endParaRPr>
          </a:p>
        </p:txBody>
      </p:sp>
      <p:sp>
        <p:nvSpPr>
          <p:cNvPr id="6" name="Slide Number Placeholder 5"/>
          <p:cNvSpPr>
            <a:spLocks noGrp="1"/>
          </p:cNvSpPr>
          <p:nvPr>
            <p:ph type="sldNum" sz="quarter" idx="12"/>
          </p:nvPr>
        </p:nvSpPr>
        <p:spPr/>
        <p:txBody>
          <a:bodyPr/>
          <a:lstStyle/>
          <a:p>
            <a:fld id="{5E97A640-224B-CF41-B1EC-9BDF8FB464C3}" type="slidenum">
              <a:rPr lang="en-US" smtClean="0"/>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1325562"/>
          </a:xfrm>
        </p:spPr>
        <p:txBody>
          <a:bodyPr>
            <a:normAutofit/>
          </a:bodyPr>
          <a:lstStyle/>
          <a:p>
            <a:r>
              <a:rPr lang="en-US" sz="2400" dirty="0" smtClean="0">
                <a:latin typeface="Arial Black"/>
                <a:cs typeface="Arial Black"/>
              </a:rPr>
              <a:t>Characteristics of a </a:t>
            </a:r>
            <a:br>
              <a:rPr lang="en-US" sz="2400" dirty="0" smtClean="0">
                <a:latin typeface="Arial Black"/>
                <a:cs typeface="Arial Black"/>
              </a:rPr>
            </a:br>
            <a:r>
              <a:rPr lang="en-US" sz="2400" dirty="0" smtClean="0">
                <a:latin typeface="Arial Black"/>
                <a:cs typeface="Arial Black"/>
              </a:rPr>
              <a:t>Continuously Learning Health Care System</a:t>
            </a:r>
            <a:r>
              <a:rPr lang="en-US" sz="2800" dirty="0" smtClean="0">
                <a:latin typeface="Arial Black"/>
                <a:cs typeface="Arial Black"/>
              </a:rPr>
              <a:t/>
            </a:r>
            <a:br>
              <a:rPr lang="en-US" sz="2800" dirty="0" smtClean="0">
                <a:latin typeface="Arial Black"/>
                <a:cs typeface="Arial Black"/>
              </a:rPr>
            </a:br>
            <a:endParaRPr lang="en-US" sz="2000" dirty="0">
              <a:latin typeface="Arial Black"/>
              <a:cs typeface="Arial Black"/>
            </a:endParaRPr>
          </a:p>
        </p:txBody>
      </p:sp>
      <p:sp>
        <p:nvSpPr>
          <p:cNvPr id="3" name="Content Placeholder 2"/>
          <p:cNvSpPr>
            <a:spLocks noGrp="1"/>
          </p:cNvSpPr>
          <p:nvPr>
            <p:ph idx="1"/>
          </p:nvPr>
        </p:nvSpPr>
        <p:spPr/>
        <p:txBody>
          <a:bodyPr>
            <a:normAutofit/>
          </a:bodyPr>
          <a:lstStyle/>
          <a:p>
            <a:pPr algn="ctr">
              <a:buNone/>
            </a:pPr>
            <a:endParaRPr lang="en-US" sz="2800" u="sng" dirty="0" smtClean="0">
              <a:latin typeface="Arial Black"/>
              <a:cs typeface="Arial Black"/>
            </a:endParaRPr>
          </a:p>
          <a:p>
            <a:pPr algn="ctr">
              <a:buNone/>
            </a:pPr>
            <a:r>
              <a:rPr lang="en-US" sz="2800" u="sng" dirty="0" smtClean="0">
                <a:latin typeface="Arial Black"/>
                <a:cs typeface="Arial Black"/>
              </a:rPr>
              <a:t>Science and Informatics</a:t>
            </a:r>
          </a:p>
          <a:p>
            <a:pPr>
              <a:buNone/>
            </a:pPr>
            <a:endParaRPr lang="en-US" sz="2400" i="1" dirty="0" smtClean="0">
              <a:latin typeface="Arial Black"/>
              <a:cs typeface="Arial Black"/>
            </a:endParaRPr>
          </a:p>
          <a:p>
            <a:pPr>
              <a:buFont typeface="Wingdings" charset="2"/>
              <a:buChar char="§"/>
            </a:pPr>
            <a:r>
              <a:rPr lang="en-US" sz="2400" dirty="0" smtClean="0">
                <a:latin typeface="Arial Black"/>
                <a:cs typeface="Arial Black"/>
              </a:rPr>
              <a:t>Real-Time Access to Knowledge</a:t>
            </a:r>
          </a:p>
          <a:p>
            <a:pPr>
              <a:buFont typeface="Wingdings" charset="2"/>
              <a:buChar char="§"/>
            </a:pPr>
            <a:endParaRPr lang="en-US" sz="2400" dirty="0" smtClean="0">
              <a:latin typeface="Arial Black"/>
              <a:cs typeface="Arial Black"/>
            </a:endParaRPr>
          </a:p>
          <a:p>
            <a:pPr>
              <a:buFont typeface="Wingdings" charset="2"/>
              <a:buChar char="§"/>
            </a:pPr>
            <a:r>
              <a:rPr lang="en-US" sz="2400" dirty="0" smtClean="0">
                <a:latin typeface="Arial Black"/>
                <a:cs typeface="Arial Black"/>
              </a:rPr>
              <a:t>Digital Capture of the Care Experience</a:t>
            </a:r>
            <a:endParaRPr lang="en-US" sz="2400" dirty="0">
              <a:latin typeface="Arial Black"/>
              <a:cs typeface="Arial Black"/>
            </a:endParaRPr>
          </a:p>
        </p:txBody>
      </p:sp>
      <p:sp>
        <p:nvSpPr>
          <p:cNvPr id="4" name="Slide Number Placeholder 3"/>
          <p:cNvSpPr>
            <a:spLocks noGrp="1"/>
          </p:cNvSpPr>
          <p:nvPr>
            <p:ph type="sldNum" sz="quarter" idx="12"/>
          </p:nvPr>
        </p:nvSpPr>
        <p:spPr/>
        <p:txBody>
          <a:bodyPr/>
          <a:lstStyle/>
          <a:p>
            <a:fld id="{5E97A640-224B-CF41-B1EC-9BDF8FB464C3}" type="slidenum">
              <a:rPr lang="en-US" smtClean="0"/>
              <a:pPr/>
              <a:t>30</a:t>
            </a:fld>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1325562"/>
          </a:xfrm>
        </p:spPr>
        <p:txBody>
          <a:bodyPr>
            <a:normAutofit/>
          </a:bodyPr>
          <a:lstStyle/>
          <a:p>
            <a:r>
              <a:rPr lang="en-US" sz="2400" dirty="0" smtClean="0">
                <a:latin typeface="Arial Black"/>
                <a:cs typeface="Arial Black"/>
              </a:rPr>
              <a:t>Characteristics of a </a:t>
            </a:r>
            <a:br>
              <a:rPr lang="en-US" sz="2400" dirty="0" smtClean="0">
                <a:latin typeface="Arial Black"/>
                <a:cs typeface="Arial Black"/>
              </a:rPr>
            </a:br>
            <a:r>
              <a:rPr lang="en-US" sz="2400" dirty="0" smtClean="0">
                <a:latin typeface="Arial Black"/>
                <a:cs typeface="Arial Black"/>
              </a:rPr>
              <a:t>Continuously Learning Health Care System</a:t>
            </a:r>
            <a:r>
              <a:rPr lang="en-US" sz="2800" dirty="0" smtClean="0">
                <a:latin typeface="Arial Black"/>
                <a:cs typeface="Arial Black"/>
              </a:rPr>
              <a:t/>
            </a:r>
            <a:br>
              <a:rPr lang="en-US" sz="2800" dirty="0" smtClean="0">
                <a:latin typeface="Arial Black"/>
                <a:cs typeface="Arial Black"/>
              </a:rPr>
            </a:br>
            <a:endParaRPr lang="en-US" sz="2000" dirty="0">
              <a:latin typeface="Arial Black"/>
              <a:cs typeface="Arial Black"/>
            </a:endParaRPr>
          </a:p>
        </p:txBody>
      </p:sp>
      <p:sp>
        <p:nvSpPr>
          <p:cNvPr id="3" name="Content Placeholder 2"/>
          <p:cNvSpPr>
            <a:spLocks noGrp="1"/>
          </p:cNvSpPr>
          <p:nvPr>
            <p:ph idx="1"/>
          </p:nvPr>
        </p:nvSpPr>
        <p:spPr/>
        <p:txBody>
          <a:bodyPr>
            <a:normAutofit/>
          </a:bodyPr>
          <a:lstStyle/>
          <a:p>
            <a:pPr algn="ctr">
              <a:buNone/>
            </a:pPr>
            <a:endParaRPr lang="en-US" sz="2800" u="sng" dirty="0" smtClean="0">
              <a:latin typeface="Arial Black"/>
              <a:cs typeface="Arial Black"/>
            </a:endParaRPr>
          </a:p>
          <a:p>
            <a:pPr algn="ctr">
              <a:buNone/>
            </a:pPr>
            <a:r>
              <a:rPr lang="en-US" sz="2800" u="sng" dirty="0" smtClean="0">
                <a:latin typeface="Arial Black"/>
                <a:cs typeface="Arial Black"/>
              </a:rPr>
              <a:t>Patient-Clinician Partnerships</a:t>
            </a:r>
          </a:p>
          <a:p>
            <a:pPr>
              <a:buNone/>
            </a:pPr>
            <a:endParaRPr lang="en-US" sz="2400" i="1" dirty="0" smtClean="0">
              <a:latin typeface="Arial Black"/>
              <a:cs typeface="Arial Black"/>
            </a:endParaRPr>
          </a:p>
          <a:p>
            <a:pPr>
              <a:buFont typeface="Wingdings" charset="2"/>
              <a:buChar char="§"/>
            </a:pPr>
            <a:r>
              <a:rPr lang="en-US" sz="2400" dirty="0" smtClean="0">
                <a:latin typeface="Arial Black"/>
                <a:cs typeface="Arial Black"/>
              </a:rPr>
              <a:t>Engaged, Empowered Patients</a:t>
            </a:r>
          </a:p>
          <a:p>
            <a:pPr>
              <a:buFont typeface="Wingdings" charset="2"/>
              <a:buChar char="§"/>
            </a:pPr>
            <a:endParaRPr lang="en-US" sz="2400" dirty="0" smtClean="0">
              <a:latin typeface="Arial Black"/>
              <a:cs typeface="Arial Black"/>
            </a:endParaRPr>
          </a:p>
          <a:p>
            <a:pPr>
              <a:buNone/>
            </a:pPr>
            <a:endParaRPr lang="en-US" sz="2400" dirty="0">
              <a:latin typeface="Arial Black"/>
              <a:cs typeface="Arial Black"/>
            </a:endParaRPr>
          </a:p>
        </p:txBody>
      </p:sp>
      <p:sp>
        <p:nvSpPr>
          <p:cNvPr id="4" name="Slide Number Placeholder 3"/>
          <p:cNvSpPr>
            <a:spLocks noGrp="1"/>
          </p:cNvSpPr>
          <p:nvPr>
            <p:ph type="sldNum" sz="quarter" idx="12"/>
          </p:nvPr>
        </p:nvSpPr>
        <p:spPr/>
        <p:txBody>
          <a:bodyPr/>
          <a:lstStyle/>
          <a:p>
            <a:fld id="{5E97A640-224B-CF41-B1EC-9BDF8FB464C3}" type="slidenum">
              <a:rPr lang="en-US" smtClean="0"/>
              <a:pPr/>
              <a:t>31</a:t>
            </a:fld>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1325562"/>
          </a:xfrm>
        </p:spPr>
        <p:txBody>
          <a:bodyPr>
            <a:normAutofit/>
          </a:bodyPr>
          <a:lstStyle/>
          <a:p>
            <a:r>
              <a:rPr lang="en-US" sz="2400" dirty="0" smtClean="0">
                <a:latin typeface="Arial Black"/>
                <a:cs typeface="Arial Black"/>
              </a:rPr>
              <a:t>Characteristics of a </a:t>
            </a:r>
            <a:br>
              <a:rPr lang="en-US" sz="2400" dirty="0" smtClean="0">
                <a:latin typeface="Arial Black"/>
                <a:cs typeface="Arial Black"/>
              </a:rPr>
            </a:br>
            <a:r>
              <a:rPr lang="en-US" sz="2400" dirty="0" smtClean="0">
                <a:latin typeface="Arial Black"/>
                <a:cs typeface="Arial Black"/>
              </a:rPr>
              <a:t>Continuously Learning Health Care System</a:t>
            </a:r>
            <a:r>
              <a:rPr lang="en-US" sz="2800" dirty="0" smtClean="0">
                <a:latin typeface="Arial Black"/>
                <a:cs typeface="Arial Black"/>
              </a:rPr>
              <a:t/>
            </a:r>
            <a:br>
              <a:rPr lang="en-US" sz="2800" dirty="0" smtClean="0">
                <a:latin typeface="Arial Black"/>
                <a:cs typeface="Arial Black"/>
              </a:rPr>
            </a:br>
            <a:endParaRPr lang="en-US" sz="2000" dirty="0">
              <a:latin typeface="Arial Black"/>
              <a:cs typeface="Arial Black"/>
            </a:endParaRPr>
          </a:p>
        </p:txBody>
      </p:sp>
      <p:sp>
        <p:nvSpPr>
          <p:cNvPr id="3" name="Content Placeholder 2"/>
          <p:cNvSpPr>
            <a:spLocks noGrp="1"/>
          </p:cNvSpPr>
          <p:nvPr>
            <p:ph idx="1"/>
          </p:nvPr>
        </p:nvSpPr>
        <p:spPr/>
        <p:txBody>
          <a:bodyPr>
            <a:normAutofit/>
          </a:bodyPr>
          <a:lstStyle/>
          <a:p>
            <a:pPr algn="ctr">
              <a:buNone/>
            </a:pPr>
            <a:endParaRPr lang="en-US" sz="2800" u="sng" dirty="0" smtClean="0">
              <a:latin typeface="Arial Black"/>
              <a:cs typeface="Arial Black"/>
            </a:endParaRPr>
          </a:p>
          <a:p>
            <a:pPr algn="ctr">
              <a:buNone/>
            </a:pPr>
            <a:r>
              <a:rPr lang="en-US" sz="2800" u="sng" dirty="0" smtClean="0">
                <a:latin typeface="Arial Black"/>
                <a:cs typeface="Arial Black"/>
              </a:rPr>
              <a:t>Incentives</a:t>
            </a:r>
          </a:p>
          <a:p>
            <a:pPr>
              <a:buNone/>
            </a:pPr>
            <a:endParaRPr lang="en-US" sz="2400" i="1" dirty="0" smtClean="0">
              <a:latin typeface="Arial Black"/>
              <a:cs typeface="Arial Black"/>
            </a:endParaRPr>
          </a:p>
          <a:p>
            <a:pPr>
              <a:buFont typeface="Wingdings" charset="2"/>
              <a:buChar char="§"/>
            </a:pPr>
            <a:r>
              <a:rPr lang="en-US" sz="2400" dirty="0" smtClean="0">
                <a:latin typeface="Arial Black"/>
                <a:cs typeface="Arial Black"/>
              </a:rPr>
              <a:t>Incentives Aligned for Value</a:t>
            </a:r>
          </a:p>
          <a:p>
            <a:pPr>
              <a:buFont typeface="Wingdings" charset="2"/>
              <a:buChar char="§"/>
            </a:pPr>
            <a:endParaRPr lang="en-US" sz="2400" dirty="0" smtClean="0">
              <a:latin typeface="Arial Black"/>
              <a:cs typeface="Arial Black"/>
            </a:endParaRPr>
          </a:p>
          <a:p>
            <a:pPr>
              <a:buFont typeface="Wingdings" charset="2"/>
              <a:buChar char="§"/>
            </a:pPr>
            <a:r>
              <a:rPr lang="en-US" sz="2400" dirty="0" smtClean="0">
                <a:latin typeface="Arial Black"/>
                <a:cs typeface="Arial Black"/>
              </a:rPr>
              <a:t>Full Transparency</a:t>
            </a:r>
            <a:endParaRPr lang="en-US" sz="2400" dirty="0">
              <a:latin typeface="Arial Black"/>
              <a:cs typeface="Arial Black"/>
            </a:endParaRPr>
          </a:p>
        </p:txBody>
      </p:sp>
      <p:sp>
        <p:nvSpPr>
          <p:cNvPr id="4" name="Slide Number Placeholder 3"/>
          <p:cNvSpPr>
            <a:spLocks noGrp="1"/>
          </p:cNvSpPr>
          <p:nvPr>
            <p:ph type="sldNum" sz="quarter" idx="12"/>
          </p:nvPr>
        </p:nvSpPr>
        <p:spPr/>
        <p:txBody>
          <a:bodyPr/>
          <a:lstStyle/>
          <a:p>
            <a:fld id="{5E97A640-224B-CF41-B1EC-9BDF8FB464C3}" type="slidenum">
              <a:rPr lang="en-US" smtClean="0"/>
              <a:pPr/>
              <a:t>32</a:t>
            </a:fld>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1325562"/>
          </a:xfrm>
        </p:spPr>
        <p:txBody>
          <a:bodyPr>
            <a:normAutofit/>
          </a:bodyPr>
          <a:lstStyle/>
          <a:p>
            <a:r>
              <a:rPr lang="en-US" sz="2400" dirty="0" smtClean="0">
                <a:latin typeface="Arial Black"/>
                <a:cs typeface="Arial Black"/>
              </a:rPr>
              <a:t>Characteristics of a </a:t>
            </a:r>
            <a:br>
              <a:rPr lang="en-US" sz="2400" dirty="0" smtClean="0">
                <a:latin typeface="Arial Black"/>
                <a:cs typeface="Arial Black"/>
              </a:rPr>
            </a:br>
            <a:r>
              <a:rPr lang="en-US" sz="2400" dirty="0" smtClean="0">
                <a:latin typeface="Arial Black"/>
                <a:cs typeface="Arial Black"/>
              </a:rPr>
              <a:t>Continuously Learning Health Care System</a:t>
            </a:r>
            <a:r>
              <a:rPr lang="en-US" sz="2800" dirty="0" smtClean="0">
                <a:latin typeface="Arial Black"/>
                <a:cs typeface="Arial Black"/>
              </a:rPr>
              <a:t/>
            </a:r>
            <a:br>
              <a:rPr lang="en-US" sz="2800" dirty="0" smtClean="0">
                <a:latin typeface="Arial Black"/>
                <a:cs typeface="Arial Black"/>
              </a:rPr>
            </a:br>
            <a:endParaRPr lang="en-US" sz="2000" dirty="0">
              <a:latin typeface="Arial Black"/>
              <a:cs typeface="Arial Black"/>
            </a:endParaRPr>
          </a:p>
        </p:txBody>
      </p:sp>
      <p:sp>
        <p:nvSpPr>
          <p:cNvPr id="3" name="Content Placeholder 2"/>
          <p:cNvSpPr>
            <a:spLocks noGrp="1"/>
          </p:cNvSpPr>
          <p:nvPr>
            <p:ph idx="1"/>
          </p:nvPr>
        </p:nvSpPr>
        <p:spPr/>
        <p:txBody>
          <a:bodyPr>
            <a:normAutofit/>
          </a:bodyPr>
          <a:lstStyle/>
          <a:p>
            <a:pPr algn="ctr">
              <a:buNone/>
            </a:pPr>
            <a:endParaRPr lang="en-US" sz="2800" u="sng" dirty="0" smtClean="0">
              <a:latin typeface="Arial Black"/>
              <a:cs typeface="Arial Black"/>
            </a:endParaRPr>
          </a:p>
          <a:p>
            <a:pPr algn="ctr">
              <a:buNone/>
            </a:pPr>
            <a:r>
              <a:rPr lang="en-US" sz="2800" u="sng" dirty="0" smtClean="0">
                <a:latin typeface="Arial Black"/>
                <a:cs typeface="Arial Black"/>
              </a:rPr>
              <a:t>Culture</a:t>
            </a:r>
          </a:p>
          <a:p>
            <a:pPr>
              <a:buNone/>
            </a:pPr>
            <a:endParaRPr lang="en-US" sz="2400" i="1" dirty="0" smtClean="0">
              <a:latin typeface="Arial Black"/>
              <a:cs typeface="Arial Black"/>
            </a:endParaRPr>
          </a:p>
          <a:p>
            <a:pPr>
              <a:buFont typeface="Wingdings" charset="2"/>
              <a:buChar char="§"/>
            </a:pPr>
            <a:r>
              <a:rPr lang="en-US" sz="2400" dirty="0" smtClean="0">
                <a:latin typeface="Arial Black"/>
                <a:cs typeface="Arial Black"/>
              </a:rPr>
              <a:t>Leadership-Instilled Culture of Learning</a:t>
            </a:r>
          </a:p>
          <a:p>
            <a:pPr>
              <a:buFont typeface="Wingdings" charset="2"/>
              <a:buChar char="§"/>
            </a:pPr>
            <a:endParaRPr lang="en-US" sz="2400" dirty="0" smtClean="0">
              <a:latin typeface="Arial Black"/>
              <a:cs typeface="Arial Black"/>
            </a:endParaRPr>
          </a:p>
          <a:p>
            <a:pPr>
              <a:buFont typeface="Wingdings" charset="2"/>
              <a:buChar char="§"/>
            </a:pPr>
            <a:r>
              <a:rPr lang="en-US" sz="2400" dirty="0" smtClean="0">
                <a:latin typeface="Arial Black"/>
                <a:cs typeface="Arial Black"/>
              </a:rPr>
              <a:t>Supportive System Competencies</a:t>
            </a:r>
            <a:endParaRPr lang="en-US" sz="2400" dirty="0">
              <a:latin typeface="Arial Black"/>
              <a:cs typeface="Arial Black"/>
            </a:endParaRPr>
          </a:p>
        </p:txBody>
      </p:sp>
      <p:sp>
        <p:nvSpPr>
          <p:cNvPr id="4" name="Slide Number Placeholder 3"/>
          <p:cNvSpPr>
            <a:spLocks noGrp="1"/>
          </p:cNvSpPr>
          <p:nvPr>
            <p:ph type="sldNum" sz="quarter" idx="12"/>
          </p:nvPr>
        </p:nvSpPr>
        <p:spPr/>
        <p:txBody>
          <a:bodyPr/>
          <a:lstStyle/>
          <a:p>
            <a:fld id="{5E97A640-224B-CF41-B1EC-9BDF8FB464C3}" type="slidenum">
              <a:rPr lang="en-US" smtClean="0"/>
              <a:pPr/>
              <a:t>33</a:t>
            </a:fld>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2400" dirty="0" smtClean="0">
                <a:latin typeface="Arial Black"/>
                <a:cs typeface="Arial Black"/>
              </a:rPr>
              <a:t>Patient-Centered Care:</a:t>
            </a:r>
            <a:br>
              <a:rPr lang="en-US" sz="2400" dirty="0" smtClean="0">
                <a:latin typeface="Arial Black"/>
                <a:cs typeface="Arial Black"/>
              </a:rPr>
            </a:br>
            <a:r>
              <a:rPr lang="en-US" sz="2400" dirty="0" smtClean="0">
                <a:latin typeface="Arial Black"/>
                <a:cs typeface="Arial Black"/>
              </a:rPr>
              <a:t>‘Sounds nice, but I’m already too busy as it is now’</a:t>
            </a:r>
            <a:br>
              <a:rPr lang="en-US" sz="2400" dirty="0" smtClean="0">
                <a:latin typeface="Arial Black"/>
                <a:cs typeface="Arial Black"/>
              </a:rPr>
            </a:br>
            <a:r>
              <a:rPr lang="en-US" sz="2400" dirty="0" smtClean="0">
                <a:latin typeface="Arial Black"/>
                <a:cs typeface="Arial Black"/>
              </a:rPr>
              <a:t> </a:t>
            </a:r>
            <a:r>
              <a:rPr lang="en-US" sz="1000" dirty="0" smtClean="0">
                <a:latin typeface="Arial Black"/>
                <a:cs typeface="Arial Black"/>
              </a:rPr>
              <a:t>figure reproduced from Best Care at Lower Cost, IOM 2012</a:t>
            </a:r>
            <a:endParaRPr lang="en-US" sz="2400" dirty="0">
              <a:latin typeface="Arial Black"/>
              <a:cs typeface="Arial Black"/>
            </a:endParaRPr>
          </a:p>
        </p:txBody>
      </p:sp>
      <p:pic>
        <p:nvPicPr>
          <p:cNvPr id="6" name="Content Placeholder 5" descr="MD Time cropped.JPG"/>
          <p:cNvPicPr>
            <a:picLocks noGrp="1" noChangeAspect="1"/>
          </p:cNvPicPr>
          <p:nvPr>
            <p:ph idx="1"/>
          </p:nvPr>
        </p:nvPicPr>
        <p:blipFill>
          <a:blip r:embed="rId2"/>
          <a:srcRect t="-8784" b="-8784"/>
          <a:stretch>
            <a:fillRect/>
          </a:stretch>
        </p:blipFill>
        <p:spPr>
          <a:xfrm>
            <a:off x="457200" y="1600200"/>
            <a:ext cx="8229600" cy="4525963"/>
          </a:xfrm>
        </p:spPr>
      </p:pic>
      <p:sp>
        <p:nvSpPr>
          <p:cNvPr id="5" name="Slide Number Placeholder 4"/>
          <p:cNvSpPr>
            <a:spLocks noGrp="1"/>
          </p:cNvSpPr>
          <p:nvPr>
            <p:ph type="sldNum" sz="quarter" idx="12"/>
          </p:nvPr>
        </p:nvSpPr>
        <p:spPr/>
        <p:txBody>
          <a:bodyPr/>
          <a:lstStyle/>
          <a:p>
            <a:fld id="{5E97A640-224B-CF41-B1EC-9BDF8FB464C3}" type="slidenum">
              <a:rPr lang="en-US" smtClean="0"/>
              <a:pPr/>
              <a:t>34</a:t>
            </a:fld>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smtClean="0">
                <a:latin typeface="Arial Black"/>
                <a:cs typeface="Arial Black"/>
              </a:rPr>
              <a:t>Diagram of process for filling a medication order at one academic medical center</a:t>
            </a:r>
            <a:br>
              <a:rPr lang="en-US" sz="2400" dirty="0" smtClean="0">
                <a:latin typeface="Arial Black"/>
                <a:cs typeface="Arial Black"/>
              </a:rPr>
            </a:br>
            <a:r>
              <a:rPr lang="en-US" sz="1400" dirty="0" smtClean="0">
                <a:latin typeface="Arial Black"/>
                <a:cs typeface="Arial Black"/>
              </a:rPr>
              <a:t>Adapted and reprinted with permission from Thompson et al, 2003 in IOM Best Care at Lower Cost Report Sept 2012</a:t>
            </a:r>
            <a:endParaRPr lang="en-US" sz="2400" dirty="0">
              <a:latin typeface="Arial Black"/>
              <a:cs typeface="Arial Black"/>
            </a:endParaRPr>
          </a:p>
        </p:txBody>
      </p:sp>
      <p:pic>
        <p:nvPicPr>
          <p:cNvPr id="4" name="Content Placeholder 3" descr="Filling Meds cropped.JPG"/>
          <p:cNvPicPr>
            <a:picLocks noGrp="1" noChangeAspect="1"/>
          </p:cNvPicPr>
          <p:nvPr>
            <p:ph idx="1"/>
          </p:nvPr>
        </p:nvPicPr>
        <p:blipFill>
          <a:blip r:embed="rId2"/>
          <a:srcRect t="-1779" b="-1779"/>
          <a:stretch>
            <a:fillRect/>
          </a:stretch>
        </p:blipFill>
        <p:spPr/>
      </p:pic>
      <p:sp>
        <p:nvSpPr>
          <p:cNvPr id="5" name="Slide Number Placeholder 4"/>
          <p:cNvSpPr>
            <a:spLocks noGrp="1"/>
          </p:cNvSpPr>
          <p:nvPr>
            <p:ph type="sldNum" sz="quarter" idx="12"/>
          </p:nvPr>
        </p:nvSpPr>
        <p:spPr/>
        <p:txBody>
          <a:bodyPr/>
          <a:lstStyle/>
          <a:p>
            <a:fld id="{5E97A640-224B-CF41-B1EC-9BDF8FB464C3}" type="slidenum">
              <a:rPr lang="en-US" smtClean="0"/>
              <a:pPr/>
              <a:t>35</a:t>
            </a:fld>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latin typeface="Arial Black"/>
                <a:cs typeface="Arial Black"/>
              </a:rPr>
              <a:t>Representative timeline of a patient’s experience in the U.S. Health care system</a:t>
            </a:r>
            <a:br>
              <a:rPr lang="en-US" sz="2800" dirty="0" smtClean="0">
                <a:latin typeface="Arial Black"/>
                <a:cs typeface="Arial Black"/>
              </a:rPr>
            </a:br>
            <a:r>
              <a:rPr lang="en-US" sz="1000" dirty="0" smtClean="0">
                <a:latin typeface="Arial Black"/>
                <a:cs typeface="Arial Black"/>
              </a:rPr>
              <a:t> Best Care at Lower Cost, IOM 2012</a:t>
            </a:r>
            <a:br>
              <a:rPr lang="en-US" sz="1000" dirty="0" smtClean="0">
                <a:latin typeface="Arial Black"/>
                <a:cs typeface="Arial Black"/>
              </a:rPr>
            </a:br>
            <a:r>
              <a:rPr lang="en-US" sz="800" dirty="0" smtClean="0">
                <a:latin typeface="Arial Black"/>
                <a:cs typeface="Arial Black"/>
              </a:rPr>
              <a:t>data derived from Boyd et al, 2005; Jencks et al, 2009; Pham et al, 2007; Shenson et al, 2007; Whitt et al 2007</a:t>
            </a:r>
            <a:endParaRPr lang="en-US" sz="2800" dirty="0">
              <a:latin typeface="Arial Black"/>
              <a:cs typeface="Arial Black"/>
            </a:endParaRPr>
          </a:p>
        </p:txBody>
      </p:sp>
      <p:pic>
        <p:nvPicPr>
          <p:cNvPr id="4" name="Content Placeholder 3" descr="Pt Experience Cropped.JPG"/>
          <p:cNvPicPr>
            <a:picLocks noGrp="1" noChangeAspect="1"/>
          </p:cNvPicPr>
          <p:nvPr>
            <p:ph idx="1"/>
          </p:nvPr>
        </p:nvPicPr>
        <p:blipFill>
          <a:blip r:embed="rId2"/>
          <a:srcRect t="-35843" b="-35843"/>
          <a:stretch>
            <a:fillRect/>
          </a:stretch>
        </p:blipFill>
        <p:spPr/>
      </p:pic>
      <p:sp>
        <p:nvSpPr>
          <p:cNvPr id="5" name="Slide Number Placeholder 4"/>
          <p:cNvSpPr>
            <a:spLocks noGrp="1"/>
          </p:cNvSpPr>
          <p:nvPr>
            <p:ph type="sldNum" sz="quarter" idx="12"/>
          </p:nvPr>
        </p:nvSpPr>
        <p:spPr/>
        <p:txBody>
          <a:bodyPr/>
          <a:lstStyle/>
          <a:p>
            <a:fld id="{5E97A640-224B-CF41-B1EC-9BDF8FB464C3}" type="slidenum">
              <a:rPr lang="en-US" smtClean="0"/>
              <a:pPr/>
              <a:t>36</a:t>
            </a:fld>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latin typeface="Arial Black"/>
                <a:cs typeface="Arial Black"/>
              </a:rPr>
              <a:t>Schematic of the</a:t>
            </a:r>
            <a:br>
              <a:rPr lang="en-US" sz="3200" dirty="0" smtClean="0">
                <a:latin typeface="Arial Black"/>
                <a:cs typeface="Arial Black"/>
              </a:rPr>
            </a:br>
            <a:r>
              <a:rPr lang="en-US" sz="3200" dirty="0" smtClean="0">
                <a:latin typeface="Arial Black"/>
                <a:cs typeface="Arial Black"/>
              </a:rPr>
              <a:t>Health Care System Today</a:t>
            </a:r>
            <a:br>
              <a:rPr lang="en-US" sz="3200" dirty="0" smtClean="0">
                <a:latin typeface="Arial Black"/>
                <a:cs typeface="Arial Black"/>
              </a:rPr>
            </a:br>
            <a:r>
              <a:rPr lang="en-US" sz="1000" dirty="0" smtClean="0">
                <a:latin typeface="Arial Black"/>
                <a:cs typeface="Arial Black"/>
              </a:rPr>
              <a:t> Best Care at Lower Cost, IOM 2012</a:t>
            </a:r>
            <a:endParaRPr lang="en-US" sz="3200" dirty="0">
              <a:latin typeface="Arial Black"/>
              <a:cs typeface="Arial Black"/>
            </a:endParaRPr>
          </a:p>
        </p:txBody>
      </p:sp>
      <p:pic>
        <p:nvPicPr>
          <p:cNvPr id="4" name="Content Placeholder 3" descr="Schematic today Cropped.JPG"/>
          <p:cNvPicPr>
            <a:picLocks noGrp="1" noChangeAspect="1"/>
          </p:cNvPicPr>
          <p:nvPr>
            <p:ph idx="1"/>
          </p:nvPr>
        </p:nvPicPr>
        <p:blipFill>
          <a:blip r:embed="rId2"/>
          <a:srcRect t="-24204" b="-24204"/>
          <a:stretch>
            <a:fillRect/>
          </a:stretch>
        </p:blipFill>
        <p:spPr/>
      </p:pic>
      <p:sp>
        <p:nvSpPr>
          <p:cNvPr id="5" name="Slide Number Placeholder 4"/>
          <p:cNvSpPr>
            <a:spLocks noGrp="1"/>
          </p:cNvSpPr>
          <p:nvPr>
            <p:ph type="sldNum" sz="quarter" idx="12"/>
          </p:nvPr>
        </p:nvSpPr>
        <p:spPr/>
        <p:txBody>
          <a:bodyPr/>
          <a:lstStyle/>
          <a:p>
            <a:fld id="{5E97A640-224B-CF41-B1EC-9BDF8FB464C3}" type="slidenum">
              <a:rPr lang="en-US" smtClean="0"/>
              <a:pPr/>
              <a:t>37</a:t>
            </a:fld>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latin typeface="Arial Black"/>
                <a:cs typeface="Arial Black"/>
              </a:rPr>
              <a:t>Schematic of </a:t>
            </a:r>
            <a:br>
              <a:rPr lang="en-US" sz="2800" dirty="0" smtClean="0">
                <a:latin typeface="Arial Black"/>
                <a:cs typeface="Arial Black"/>
              </a:rPr>
            </a:br>
            <a:r>
              <a:rPr lang="en-US" sz="2800" dirty="0" smtClean="0">
                <a:latin typeface="Arial Black"/>
                <a:cs typeface="Arial Black"/>
              </a:rPr>
              <a:t>Learning Health Care system</a:t>
            </a:r>
            <a:br>
              <a:rPr lang="en-US" sz="2800" dirty="0" smtClean="0">
                <a:latin typeface="Arial Black"/>
                <a:cs typeface="Arial Black"/>
              </a:rPr>
            </a:br>
            <a:r>
              <a:rPr lang="en-US" sz="1200" dirty="0" smtClean="0">
                <a:latin typeface="Arial Black"/>
                <a:cs typeface="Arial Black"/>
              </a:rPr>
              <a:t> Best Care at Lower Cost, IOM 2012</a:t>
            </a:r>
            <a:endParaRPr lang="en-US" sz="2800" dirty="0">
              <a:latin typeface="Arial Black"/>
              <a:cs typeface="Arial Black"/>
            </a:endParaRPr>
          </a:p>
        </p:txBody>
      </p:sp>
      <p:pic>
        <p:nvPicPr>
          <p:cNvPr id="4" name="Content Placeholder 3" descr="LearnHlthCropped"/>
          <p:cNvPicPr>
            <a:picLocks noGrp="1" noChangeAspect="1"/>
          </p:cNvPicPr>
          <p:nvPr>
            <p:ph idx="1"/>
          </p:nvPr>
        </p:nvPicPr>
        <p:blipFill>
          <a:blip r:embed="rId2"/>
          <a:srcRect l="-36439" r="-36439"/>
          <a:stretch>
            <a:fillRect/>
          </a:stretch>
        </p:blipFill>
        <p:spPr/>
      </p:pic>
      <p:sp>
        <p:nvSpPr>
          <p:cNvPr id="5" name="Slide Number Placeholder 4"/>
          <p:cNvSpPr>
            <a:spLocks noGrp="1"/>
          </p:cNvSpPr>
          <p:nvPr>
            <p:ph type="sldNum" sz="quarter" idx="12"/>
          </p:nvPr>
        </p:nvSpPr>
        <p:spPr/>
        <p:txBody>
          <a:bodyPr/>
          <a:lstStyle/>
          <a:p>
            <a:fld id="{5E97A640-224B-CF41-B1EC-9BDF8FB464C3}" type="slidenum">
              <a:rPr lang="en-US" smtClean="0"/>
              <a:pPr/>
              <a:t>38</a:t>
            </a:fld>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latin typeface="Arial Black"/>
                <a:cs typeface="Arial Black"/>
              </a:rPr>
              <a:t>Escape Fire</a:t>
            </a:r>
            <a:r>
              <a:rPr lang="en-US" sz="3200" dirty="0" smtClean="0">
                <a:latin typeface="Arial Black"/>
                <a:cs typeface="Arial Black"/>
              </a:rPr>
              <a:t/>
            </a:r>
            <a:br>
              <a:rPr lang="en-US" sz="3200" dirty="0" smtClean="0">
                <a:latin typeface="Arial Black"/>
                <a:cs typeface="Arial Black"/>
              </a:rPr>
            </a:br>
            <a:r>
              <a:rPr lang="en-US" sz="1800" dirty="0" smtClean="0">
                <a:latin typeface="Arial Black"/>
                <a:cs typeface="Arial Black"/>
              </a:rPr>
              <a:t>www.escapefiremovie.com</a:t>
            </a:r>
            <a:endParaRPr lang="en-US" sz="1800" dirty="0">
              <a:latin typeface="Arial Black"/>
              <a:cs typeface="Arial Black"/>
            </a:endParaRPr>
          </a:p>
        </p:txBody>
      </p:sp>
      <p:pic>
        <p:nvPicPr>
          <p:cNvPr id="8" name="Content Placeholder 7" descr="Escape fire 4.jpg"/>
          <p:cNvPicPr>
            <a:picLocks noGrp="1" noChangeAspect="1"/>
          </p:cNvPicPr>
          <p:nvPr>
            <p:ph sz="half" idx="1"/>
          </p:nvPr>
        </p:nvPicPr>
        <p:blipFill>
          <a:blip r:embed="rId2"/>
          <a:srcRect l="-9382" r="-9382"/>
          <a:stretch>
            <a:fillRect/>
          </a:stretch>
        </p:blipFill>
        <p:spPr/>
      </p:pic>
      <p:sp>
        <p:nvSpPr>
          <p:cNvPr id="7" name="Content Placeholder 6"/>
          <p:cNvSpPr>
            <a:spLocks noGrp="1"/>
          </p:cNvSpPr>
          <p:nvPr>
            <p:ph sz="half" idx="2"/>
          </p:nvPr>
        </p:nvSpPr>
        <p:spPr/>
        <p:txBody>
          <a:bodyPr>
            <a:normAutofit/>
          </a:bodyPr>
          <a:lstStyle/>
          <a:p>
            <a:pPr>
              <a:buNone/>
            </a:pPr>
            <a:r>
              <a:rPr lang="en-US" sz="2000" dirty="0" smtClean="0">
                <a:latin typeface="Arial Black"/>
                <a:cs typeface="Arial Black"/>
              </a:rPr>
              <a:t>WHAT IS AN ESCAPE FIRE?</a:t>
            </a:r>
          </a:p>
          <a:p>
            <a:pPr>
              <a:buNone/>
            </a:pPr>
            <a:endParaRPr lang="en-US" sz="1200" dirty="0" smtClean="0">
              <a:solidFill>
                <a:srgbClr val="0000FF"/>
              </a:solidFill>
            </a:endParaRPr>
          </a:p>
          <a:p>
            <a:pPr>
              <a:buNone/>
            </a:pPr>
            <a:r>
              <a:rPr lang="en-US" sz="1600" dirty="0" smtClean="0">
                <a:latin typeface="Arial Black"/>
                <a:cs typeface="Arial Black"/>
              </a:rPr>
              <a:t>es•cape ﬁre: noun, \is-’kap\fīuhr\</a:t>
            </a:r>
            <a:r>
              <a:rPr lang="en-US" sz="1800" dirty="0" smtClean="0">
                <a:latin typeface="Arial Black"/>
                <a:cs typeface="Arial Black"/>
              </a:rPr>
              <a:t> </a:t>
            </a:r>
          </a:p>
          <a:p>
            <a:pPr>
              <a:buAutoNum type="arabicPeriod"/>
            </a:pPr>
            <a:r>
              <a:rPr lang="en-US" sz="1800" dirty="0" smtClean="0">
                <a:latin typeface="Arial Black"/>
                <a:cs typeface="Arial Black"/>
              </a:rPr>
              <a:t>A swath of grassland or forest intentionally ignited in order to provide shelter from an oncoming blaze.</a:t>
            </a:r>
          </a:p>
          <a:p>
            <a:pPr>
              <a:buNone/>
            </a:pPr>
            <a:r>
              <a:rPr lang="en-US" sz="1800" dirty="0" smtClean="0">
                <a:latin typeface="Arial Black"/>
                <a:cs typeface="Arial Black"/>
              </a:rPr>
              <a:t>2.  An improvised, effective solution to a crisis that cannot be solved using traditional approaches. </a:t>
            </a:r>
            <a:endParaRPr lang="en-US" sz="1800" dirty="0">
              <a:latin typeface="Arial Black"/>
              <a:cs typeface="Arial Black"/>
            </a:endParaRPr>
          </a:p>
        </p:txBody>
      </p:sp>
      <p:sp>
        <p:nvSpPr>
          <p:cNvPr id="4" name="Slide Number Placeholder 3"/>
          <p:cNvSpPr>
            <a:spLocks noGrp="1"/>
          </p:cNvSpPr>
          <p:nvPr>
            <p:ph type="sldNum" sz="quarter" idx="12"/>
          </p:nvPr>
        </p:nvSpPr>
        <p:spPr/>
        <p:txBody>
          <a:bodyPr/>
          <a:lstStyle/>
          <a:p>
            <a:fld id="{5E97A640-224B-CF41-B1EC-9BDF8FB464C3}" type="slidenum">
              <a:rPr lang="en-US" smtClean="0"/>
              <a:pPr/>
              <a:t>39</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latin typeface="Arial Black"/>
                <a:cs typeface="Arial Black"/>
              </a:rPr>
              <a:t>Dimensions of Patient-Centered Care</a:t>
            </a:r>
            <a:endParaRPr lang="en-US" sz="2800" dirty="0">
              <a:latin typeface="Arial Black"/>
              <a:cs typeface="Arial Black"/>
            </a:endParaRPr>
          </a:p>
        </p:txBody>
      </p:sp>
      <p:pic>
        <p:nvPicPr>
          <p:cNvPr id="5" name="Content Placeholder 4" descr="Through Patients 'Eyes Cropped.jpg"/>
          <p:cNvPicPr>
            <a:picLocks noGrp="1" noChangeAspect="1"/>
          </p:cNvPicPr>
          <p:nvPr>
            <p:ph sz="half" idx="1"/>
          </p:nvPr>
        </p:nvPicPr>
        <p:blipFill>
          <a:blip r:embed="rId2"/>
          <a:srcRect l="-17056" r="-17056"/>
          <a:stretch>
            <a:fillRect/>
          </a:stretch>
        </p:blipFill>
        <p:spPr/>
      </p:pic>
      <p:sp>
        <p:nvSpPr>
          <p:cNvPr id="4" name="Content Placeholder 3"/>
          <p:cNvSpPr>
            <a:spLocks noGrp="1"/>
          </p:cNvSpPr>
          <p:nvPr>
            <p:ph sz="half" idx="2"/>
          </p:nvPr>
        </p:nvSpPr>
        <p:spPr/>
        <p:txBody>
          <a:bodyPr>
            <a:noAutofit/>
          </a:bodyPr>
          <a:lstStyle/>
          <a:p>
            <a:pPr>
              <a:buNone/>
            </a:pPr>
            <a:r>
              <a:rPr lang="en-US" sz="1800" dirty="0" smtClean="0">
                <a:latin typeface="Arial Black"/>
                <a:cs typeface="Arial Black"/>
              </a:rPr>
              <a:t>1. Respect for patients’ values, preferences and expressed needs</a:t>
            </a:r>
          </a:p>
          <a:p>
            <a:pPr>
              <a:buNone/>
            </a:pPr>
            <a:r>
              <a:rPr lang="en-US" sz="1800" dirty="0" smtClean="0">
                <a:latin typeface="Arial Black"/>
                <a:cs typeface="Arial Black"/>
              </a:rPr>
              <a:t>2. Coordination and integration of care</a:t>
            </a:r>
          </a:p>
          <a:p>
            <a:pPr>
              <a:buNone/>
            </a:pPr>
            <a:r>
              <a:rPr lang="en-US" sz="1800" dirty="0" smtClean="0">
                <a:latin typeface="Arial Black"/>
                <a:cs typeface="Arial Black"/>
              </a:rPr>
              <a:t>3. Information, communication and education</a:t>
            </a:r>
          </a:p>
          <a:p>
            <a:pPr>
              <a:buNone/>
            </a:pPr>
            <a:r>
              <a:rPr lang="en-US" sz="1800" dirty="0" smtClean="0">
                <a:latin typeface="Arial Black"/>
                <a:cs typeface="Arial Black"/>
              </a:rPr>
              <a:t>4. Physical comfort</a:t>
            </a:r>
          </a:p>
          <a:p>
            <a:pPr>
              <a:buNone/>
            </a:pPr>
            <a:r>
              <a:rPr lang="en-US" sz="1800" dirty="0" smtClean="0">
                <a:latin typeface="Arial Black"/>
                <a:cs typeface="Arial Black"/>
              </a:rPr>
              <a:t>5. Emotional support and alleviation of fear and anxiety</a:t>
            </a:r>
          </a:p>
          <a:p>
            <a:pPr>
              <a:buNone/>
            </a:pPr>
            <a:r>
              <a:rPr lang="en-US" sz="1800" dirty="0" smtClean="0">
                <a:latin typeface="Arial Black"/>
                <a:cs typeface="Arial Black"/>
              </a:rPr>
              <a:t>6. Involvement of family and friends</a:t>
            </a:r>
          </a:p>
          <a:p>
            <a:pPr>
              <a:buNone/>
            </a:pPr>
            <a:r>
              <a:rPr lang="en-US" sz="1800" dirty="0" smtClean="0">
                <a:latin typeface="Arial Black"/>
                <a:cs typeface="Arial Black"/>
              </a:rPr>
              <a:t>7. Transition and continuity</a:t>
            </a:r>
          </a:p>
          <a:p>
            <a:pPr>
              <a:buNone/>
            </a:pPr>
            <a:r>
              <a:rPr lang="en-US" sz="1800" dirty="0" smtClean="0">
                <a:latin typeface="Arial Black"/>
                <a:cs typeface="Arial Black"/>
              </a:rPr>
              <a:t>8.  Access to Care</a:t>
            </a:r>
            <a:endParaRPr lang="en-US" sz="1800" dirty="0">
              <a:latin typeface="Arial Black"/>
              <a:cs typeface="Arial Black"/>
            </a:endParaRPr>
          </a:p>
        </p:txBody>
      </p:sp>
      <p:sp>
        <p:nvSpPr>
          <p:cNvPr id="6" name="Slide Number Placeholder 5"/>
          <p:cNvSpPr>
            <a:spLocks noGrp="1"/>
          </p:cNvSpPr>
          <p:nvPr>
            <p:ph type="sldNum" sz="quarter" idx="12"/>
          </p:nvPr>
        </p:nvSpPr>
        <p:spPr/>
        <p:txBody>
          <a:bodyPr/>
          <a:lstStyle/>
          <a:p>
            <a:fld id="{5E97A640-224B-CF41-B1EC-9BDF8FB464C3}" type="slidenum">
              <a:rPr lang="en-US" smtClean="0"/>
              <a:pPr/>
              <a:t>4</a:t>
            </a:fld>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a:buNone/>
            </a:pPr>
            <a:endParaRPr lang="en-US" dirty="0" smtClean="0">
              <a:latin typeface="Arial Black"/>
              <a:cs typeface="Arial Black"/>
            </a:endParaRPr>
          </a:p>
          <a:p>
            <a:pPr>
              <a:buNone/>
            </a:pPr>
            <a:endParaRPr lang="en-US" dirty="0">
              <a:latin typeface="Arial Black"/>
              <a:cs typeface="Arial Black"/>
            </a:endParaRPr>
          </a:p>
          <a:p>
            <a:pPr>
              <a:buNone/>
            </a:pPr>
            <a:r>
              <a:rPr lang="en-US" dirty="0" smtClean="0">
                <a:latin typeface="Arial Black"/>
                <a:cs typeface="Arial Black"/>
              </a:rPr>
              <a:t>“My idea of a team is that I’m the boss and I give all the orders…</a:t>
            </a:r>
          </a:p>
          <a:p>
            <a:pPr>
              <a:buNone/>
            </a:pPr>
            <a:endParaRPr lang="en-US" dirty="0" smtClean="0">
              <a:latin typeface="Arial Black"/>
              <a:cs typeface="Arial Black"/>
            </a:endParaRPr>
          </a:p>
          <a:p>
            <a:pPr>
              <a:buNone/>
            </a:pPr>
            <a:endParaRPr lang="en-US" dirty="0" smtClean="0">
              <a:latin typeface="Arial Black"/>
              <a:cs typeface="Arial Black"/>
            </a:endParaRPr>
          </a:p>
          <a:p>
            <a:pPr>
              <a:buNone/>
            </a:pPr>
            <a:r>
              <a:rPr lang="en-US" sz="2400" dirty="0" smtClean="0">
                <a:latin typeface="Arial Black"/>
                <a:cs typeface="Arial Black"/>
              </a:rPr>
              <a:t>                   </a:t>
            </a:r>
            <a:r>
              <a:rPr lang="en-US" sz="1800" dirty="0" smtClean="0">
                <a:latin typeface="Arial Black"/>
                <a:cs typeface="Arial Black"/>
              </a:rPr>
              <a:t>Comment by a physician</a:t>
            </a:r>
          </a:p>
          <a:p>
            <a:pPr>
              <a:buNone/>
            </a:pPr>
            <a:r>
              <a:rPr lang="en-US" sz="1800" dirty="0" smtClean="0">
                <a:latin typeface="Arial Black"/>
                <a:cs typeface="Arial Black"/>
              </a:rPr>
              <a:t>                          at a focus group on leadership that I conducted</a:t>
            </a:r>
          </a:p>
          <a:p>
            <a:endParaRPr lang="en-US" dirty="0"/>
          </a:p>
        </p:txBody>
      </p:sp>
      <p:sp>
        <p:nvSpPr>
          <p:cNvPr id="4" name="Slide Number Placeholder 3"/>
          <p:cNvSpPr>
            <a:spLocks noGrp="1"/>
          </p:cNvSpPr>
          <p:nvPr>
            <p:ph type="sldNum" sz="quarter" idx="12"/>
          </p:nvPr>
        </p:nvSpPr>
        <p:spPr/>
        <p:txBody>
          <a:bodyPr/>
          <a:lstStyle/>
          <a:p>
            <a:fld id="{9EBAAFA0-801B-DB4B-8CCC-6078BA953E9A}" type="slidenum">
              <a:rPr lang="en-US" smtClean="0"/>
              <a:pPr/>
              <a:t>40</a:t>
            </a:fld>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buNone/>
            </a:pPr>
            <a:endParaRPr lang="en-US" dirty="0" smtClean="0">
              <a:latin typeface="Arial Black"/>
              <a:cs typeface="Arial Black"/>
            </a:endParaRPr>
          </a:p>
          <a:p>
            <a:pPr>
              <a:buNone/>
            </a:pPr>
            <a:r>
              <a:rPr lang="en-US" dirty="0" smtClean="0">
                <a:latin typeface="Arial Black"/>
                <a:cs typeface="Arial Black"/>
              </a:rPr>
              <a:t>…..I know it’s wrong, and I know it doesn’t even work, but I don’t know what else to do”</a:t>
            </a:r>
          </a:p>
          <a:p>
            <a:pPr>
              <a:buNone/>
            </a:pPr>
            <a:endParaRPr lang="en-US" dirty="0"/>
          </a:p>
        </p:txBody>
      </p:sp>
      <p:sp>
        <p:nvSpPr>
          <p:cNvPr id="4" name="Slide Number Placeholder 3"/>
          <p:cNvSpPr>
            <a:spLocks noGrp="1"/>
          </p:cNvSpPr>
          <p:nvPr>
            <p:ph type="sldNum" sz="quarter" idx="12"/>
          </p:nvPr>
        </p:nvSpPr>
        <p:spPr/>
        <p:txBody>
          <a:bodyPr/>
          <a:lstStyle/>
          <a:p>
            <a:fld id="{9EBAAFA0-801B-DB4B-8CCC-6078BA953E9A}" type="slidenum">
              <a:rPr lang="en-US" smtClean="0"/>
              <a:pPr/>
              <a:t>41</a:t>
            </a:fld>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sz="3200" dirty="0">
              <a:latin typeface="Arial Black"/>
              <a:cs typeface="Arial Black"/>
            </a:endParaRPr>
          </a:p>
        </p:txBody>
      </p:sp>
      <p:sp>
        <p:nvSpPr>
          <p:cNvPr id="3" name="Content Placeholder 2"/>
          <p:cNvSpPr>
            <a:spLocks noGrp="1"/>
          </p:cNvSpPr>
          <p:nvPr>
            <p:ph idx="1"/>
          </p:nvPr>
        </p:nvSpPr>
        <p:spPr/>
        <p:txBody>
          <a:bodyPr/>
          <a:lstStyle/>
          <a:p>
            <a:pPr>
              <a:buNone/>
            </a:pPr>
            <a:endParaRPr lang="en-US" dirty="0" smtClean="0">
              <a:latin typeface="Arial Black"/>
              <a:cs typeface="Arial Black"/>
            </a:endParaRPr>
          </a:p>
          <a:p>
            <a:pPr algn="ctr">
              <a:buNone/>
            </a:pPr>
            <a:r>
              <a:rPr lang="en-US" dirty="0" smtClean="0">
                <a:latin typeface="Arial Black"/>
                <a:cs typeface="Arial Black"/>
              </a:rPr>
              <a:t>Working together as a team is a learnable skill </a:t>
            </a:r>
          </a:p>
          <a:p>
            <a:pPr algn="ctr">
              <a:buNone/>
            </a:pPr>
            <a:r>
              <a:rPr lang="en-US" dirty="0" smtClean="0">
                <a:latin typeface="Arial Black"/>
                <a:cs typeface="Arial Black"/>
              </a:rPr>
              <a:t>however…</a:t>
            </a:r>
          </a:p>
          <a:p>
            <a:pPr algn="ctr">
              <a:buNone/>
            </a:pPr>
            <a:r>
              <a:rPr lang="en-US" dirty="0" smtClean="0">
                <a:latin typeface="Arial Black"/>
                <a:cs typeface="Arial Black"/>
              </a:rPr>
              <a:t>Training for physicians has not historically included training in this skill</a:t>
            </a:r>
          </a:p>
        </p:txBody>
      </p:sp>
      <p:sp>
        <p:nvSpPr>
          <p:cNvPr id="4" name="Slide Number Placeholder 3"/>
          <p:cNvSpPr>
            <a:spLocks noGrp="1"/>
          </p:cNvSpPr>
          <p:nvPr>
            <p:ph type="sldNum" sz="quarter" idx="12"/>
          </p:nvPr>
        </p:nvSpPr>
        <p:spPr/>
        <p:txBody>
          <a:bodyPr/>
          <a:lstStyle/>
          <a:p>
            <a:fld id="{9EBAAFA0-801B-DB4B-8CCC-6078BA953E9A}" type="slidenum">
              <a:rPr lang="en-US" smtClean="0"/>
              <a:pPr/>
              <a:t>42</a:t>
            </a:fld>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pic>
        <p:nvPicPr>
          <p:cNvPr id="7" name="Content Placeholder 6" descr="bill-russell.zimmerman.jpg"/>
          <p:cNvPicPr>
            <a:picLocks noGrp="1" noChangeAspect="1"/>
          </p:cNvPicPr>
          <p:nvPr>
            <p:ph sz="half" idx="1"/>
          </p:nvPr>
        </p:nvPicPr>
        <p:blipFill>
          <a:blip r:embed="rId2"/>
          <a:srcRect t="-26787" b="-26787"/>
          <a:stretch>
            <a:fillRect/>
          </a:stretch>
        </p:blipFill>
        <p:spPr/>
      </p:pic>
      <p:sp>
        <p:nvSpPr>
          <p:cNvPr id="6" name="Content Placeholder 5"/>
          <p:cNvSpPr>
            <a:spLocks noGrp="1"/>
          </p:cNvSpPr>
          <p:nvPr>
            <p:ph sz="half" idx="2"/>
          </p:nvPr>
        </p:nvSpPr>
        <p:spPr/>
        <p:txBody>
          <a:bodyPr>
            <a:normAutofit/>
          </a:bodyPr>
          <a:lstStyle/>
          <a:p>
            <a:pPr>
              <a:buNone/>
            </a:pPr>
            <a:endParaRPr lang="en-US" sz="2000" dirty="0" smtClean="0">
              <a:latin typeface="Arial Black"/>
              <a:cs typeface="Arial Black"/>
            </a:endParaRPr>
          </a:p>
          <a:p>
            <a:pPr algn="ctr">
              <a:buNone/>
            </a:pPr>
            <a:endParaRPr lang="en-US" sz="2000" dirty="0" smtClean="0">
              <a:latin typeface="Arial Black"/>
              <a:cs typeface="Arial Black"/>
            </a:endParaRPr>
          </a:p>
          <a:p>
            <a:pPr algn="ctr">
              <a:buNone/>
            </a:pPr>
            <a:r>
              <a:rPr lang="en-US" sz="2000" dirty="0" smtClean="0">
                <a:latin typeface="Arial Black"/>
                <a:cs typeface="Arial Black"/>
              </a:rPr>
              <a:t>“The most important measure of how good a game I played was how much better I made my teammates play”</a:t>
            </a:r>
          </a:p>
          <a:p>
            <a:pPr>
              <a:buNone/>
            </a:pPr>
            <a:endParaRPr lang="en-US" sz="1200" dirty="0" smtClean="0">
              <a:latin typeface="Arial Black"/>
              <a:cs typeface="Arial Black"/>
            </a:endParaRPr>
          </a:p>
          <a:p>
            <a:pPr>
              <a:buNone/>
            </a:pPr>
            <a:r>
              <a:rPr lang="en-US" sz="1200" dirty="0" smtClean="0">
                <a:latin typeface="Arial Black"/>
                <a:cs typeface="Arial Black"/>
              </a:rPr>
              <a:t>                       </a:t>
            </a:r>
          </a:p>
          <a:p>
            <a:pPr>
              <a:buNone/>
            </a:pPr>
            <a:endParaRPr lang="en-US" sz="1200" dirty="0" smtClean="0">
              <a:latin typeface="Arial Black"/>
              <a:cs typeface="Arial Black"/>
            </a:endParaRPr>
          </a:p>
          <a:p>
            <a:pPr>
              <a:buNone/>
            </a:pPr>
            <a:endParaRPr lang="en-US" sz="1200" dirty="0" smtClean="0">
              <a:latin typeface="Arial Black"/>
              <a:cs typeface="Arial Black"/>
            </a:endParaRPr>
          </a:p>
          <a:p>
            <a:pPr>
              <a:buNone/>
            </a:pPr>
            <a:endParaRPr lang="en-US" sz="1200" dirty="0" smtClean="0">
              <a:latin typeface="Arial Black"/>
              <a:cs typeface="Arial Black"/>
            </a:endParaRPr>
          </a:p>
          <a:p>
            <a:pPr algn="ctr">
              <a:buNone/>
            </a:pPr>
            <a:r>
              <a:rPr lang="en-US" sz="1200" dirty="0" smtClean="0">
                <a:latin typeface="Arial Black"/>
                <a:cs typeface="Arial Black"/>
              </a:rPr>
              <a:t> </a:t>
            </a:r>
            <a:r>
              <a:rPr lang="en-US" sz="1000" dirty="0" smtClean="0">
                <a:latin typeface="Arial Black"/>
                <a:cs typeface="Arial Black"/>
              </a:rPr>
              <a:t>Bill Russell Boston Celtics as quoted in Fifth Discipline Workbook </a:t>
            </a:r>
          </a:p>
          <a:p>
            <a:pPr algn="ctr">
              <a:buNone/>
            </a:pPr>
            <a:endParaRPr lang="en-US" sz="1200" dirty="0" smtClean="0">
              <a:latin typeface="Arial Black"/>
              <a:cs typeface="Arial Black"/>
            </a:endParaRPr>
          </a:p>
          <a:p>
            <a:pPr>
              <a:buNone/>
            </a:pPr>
            <a:endParaRPr lang="en-US" sz="1200" dirty="0">
              <a:latin typeface="Arial Black"/>
              <a:cs typeface="Arial Black"/>
            </a:endParaRPr>
          </a:p>
        </p:txBody>
      </p:sp>
      <p:sp>
        <p:nvSpPr>
          <p:cNvPr id="5" name="Slide Number Placeholder 4"/>
          <p:cNvSpPr>
            <a:spLocks noGrp="1"/>
          </p:cNvSpPr>
          <p:nvPr>
            <p:ph type="sldNum" sz="quarter" idx="12"/>
          </p:nvPr>
        </p:nvSpPr>
        <p:spPr/>
        <p:txBody>
          <a:bodyPr/>
          <a:lstStyle/>
          <a:p>
            <a:fld id="{9EBAAFA0-801B-DB4B-8CCC-6078BA953E9A}" type="slidenum">
              <a:rPr lang="en-US" smtClean="0"/>
              <a:pPr/>
              <a:t>43</a:t>
            </a:fld>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Blue Angels diamond2007-ba_03.jpg"/>
          <p:cNvPicPr>
            <a:picLocks noGrp="1" noChangeAspect="1"/>
          </p:cNvPicPr>
          <p:nvPr>
            <p:ph sz="half" idx="1"/>
          </p:nvPr>
        </p:nvPicPr>
        <p:blipFill>
          <a:blip r:embed="rId2"/>
          <a:srcRect t="-36919" b="-36919"/>
          <a:stretch>
            <a:fillRect/>
          </a:stretch>
        </p:blipFill>
        <p:spPr/>
      </p:pic>
      <p:sp>
        <p:nvSpPr>
          <p:cNvPr id="4" name="Content Placeholder 3"/>
          <p:cNvSpPr>
            <a:spLocks noGrp="1"/>
          </p:cNvSpPr>
          <p:nvPr>
            <p:ph sz="half" idx="2"/>
          </p:nvPr>
        </p:nvSpPr>
        <p:spPr/>
        <p:txBody>
          <a:bodyPr/>
          <a:lstStyle/>
          <a:p>
            <a:pPr>
              <a:buNone/>
            </a:pPr>
            <a:endParaRPr lang="en-US" dirty="0" smtClean="0">
              <a:latin typeface="Arial Black"/>
              <a:cs typeface="Arial Black"/>
            </a:endParaRPr>
          </a:p>
          <a:p>
            <a:pPr>
              <a:buNone/>
            </a:pPr>
            <a:endParaRPr lang="en-US" dirty="0" smtClean="0">
              <a:latin typeface="Arial Black"/>
              <a:cs typeface="Arial Black"/>
            </a:endParaRPr>
          </a:p>
          <a:p>
            <a:pPr>
              <a:buNone/>
            </a:pPr>
            <a:r>
              <a:rPr lang="en-US" sz="2400" dirty="0" smtClean="0">
                <a:latin typeface="Arial Black"/>
                <a:cs typeface="Arial Black"/>
              </a:rPr>
              <a:t>   The Blue Angels</a:t>
            </a:r>
          </a:p>
          <a:p>
            <a:pPr>
              <a:buNone/>
            </a:pPr>
            <a:r>
              <a:rPr lang="en-US" sz="2400" dirty="0" smtClean="0">
                <a:latin typeface="Arial Black"/>
                <a:cs typeface="Arial Black"/>
              </a:rPr>
              <a:t>   </a:t>
            </a:r>
            <a:r>
              <a:rPr lang="en-US" sz="2000" dirty="0" smtClean="0">
                <a:latin typeface="Arial Black"/>
                <a:cs typeface="Arial Black"/>
              </a:rPr>
              <a:t>The U.S. Navy’s Flight Demonstration Squadron</a:t>
            </a:r>
            <a:endParaRPr lang="en-US" sz="2000" dirty="0">
              <a:latin typeface="Arial Black"/>
              <a:cs typeface="Arial Black"/>
            </a:endParaRPr>
          </a:p>
        </p:txBody>
      </p:sp>
      <p:sp>
        <p:nvSpPr>
          <p:cNvPr id="5" name="Slide Number Placeholder 4"/>
          <p:cNvSpPr>
            <a:spLocks noGrp="1"/>
          </p:cNvSpPr>
          <p:nvPr>
            <p:ph type="sldNum" sz="quarter" idx="12"/>
          </p:nvPr>
        </p:nvSpPr>
        <p:spPr/>
        <p:txBody>
          <a:bodyPr/>
          <a:lstStyle/>
          <a:p>
            <a:fld id="{9EBAAFA0-801B-DB4B-8CCC-6078BA953E9A}" type="slidenum">
              <a:rPr lang="en-US" smtClean="0"/>
              <a:pPr/>
              <a:t>44</a:t>
            </a:fld>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pic>
        <p:nvPicPr>
          <p:cNvPr id="7" name="Content Placeholder 6" descr="peterdrucker.jpg"/>
          <p:cNvPicPr>
            <a:picLocks noGrp="1" noChangeAspect="1"/>
          </p:cNvPicPr>
          <p:nvPr>
            <p:ph sz="half" idx="1"/>
          </p:nvPr>
        </p:nvPicPr>
        <p:blipFill>
          <a:blip r:embed="rId2"/>
          <a:srcRect t="-17109" b="-17109"/>
          <a:stretch>
            <a:fillRect/>
          </a:stretch>
        </p:blipFill>
        <p:spPr/>
      </p:pic>
      <p:sp>
        <p:nvSpPr>
          <p:cNvPr id="6" name="Content Placeholder 5"/>
          <p:cNvSpPr>
            <a:spLocks noGrp="1"/>
          </p:cNvSpPr>
          <p:nvPr>
            <p:ph sz="half" idx="2"/>
          </p:nvPr>
        </p:nvSpPr>
        <p:spPr/>
        <p:txBody>
          <a:bodyPr>
            <a:normAutofit/>
          </a:bodyPr>
          <a:lstStyle/>
          <a:p>
            <a:pPr>
              <a:buNone/>
            </a:pPr>
            <a:r>
              <a:rPr lang="en-US" sz="2400" dirty="0" smtClean="0">
                <a:latin typeface="Arial Black"/>
                <a:cs typeface="Arial Black"/>
              </a:rPr>
              <a:t>   </a:t>
            </a:r>
          </a:p>
          <a:p>
            <a:pPr>
              <a:buNone/>
            </a:pPr>
            <a:r>
              <a:rPr lang="en-US" sz="2400" dirty="0" smtClean="0">
                <a:latin typeface="Arial Black"/>
                <a:cs typeface="Arial Black"/>
              </a:rPr>
              <a:t>   </a:t>
            </a:r>
          </a:p>
          <a:p>
            <a:pPr>
              <a:buNone/>
            </a:pPr>
            <a:r>
              <a:rPr lang="en-US" sz="2400" dirty="0" smtClean="0">
                <a:latin typeface="Arial Black"/>
                <a:cs typeface="Arial Black"/>
              </a:rPr>
              <a:t>The goal of leadership is to create a team whose collective strengths makes individual weaknesses irrelevant”</a:t>
            </a:r>
          </a:p>
          <a:p>
            <a:pPr>
              <a:buNone/>
            </a:pPr>
            <a:endParaRPr lang="en-US" sz="1400" dirty="0" smtClean="0">
              <a:latin typeface="Arial Black"/>
              <a:cs typeface="Arial Black"/>
            </a:endParaRPr>
          </a:p>
          <a:p>
            <a:pPr>
              <a:buNone/>
            </a:pPr>
            <a:r>
              <a:rPr lang="en-US" sz="1400" dirty="0" smtClean="0">
                <a:latin typeface="Arial Black"/>
                <a:cs typeface="Arial Black"/>
              </a:rPr>
              <a:t>                         ------ Peter Drucker</a:t>
            </a:r>
          </a:p>
          <a:p>
            <a:pPr>
              <a:buNone/>
            </a:pPr>
            <a:endParaRPr lang="en-US" sz="1400" dirty="0">
              <a:latin typeface="Arial Black"/>
              <a:cs typeface="Arial Black"/>
            </a:endParaRPr>
          </a:p>
        </p:txBody>
      </p:sp>
      <p:sp>
        <p:nvSpPr>
          <p:cNvPr id="5" name="Slide Number Placeholder 4"/>
          <p:cNvSpPr>
            <a:spLocks noGrp="1"/>
          </p:cNvSpPr>
          <p:nvPr>
            <p:ph type="sldNum" sz="quarter" idx="12"/>
          </p:nvPr>
        </p:nvSpPr>
        <p:spPr/>
        <p:txBody>
          <a:bodyPr/>
          <a:lstStyle/>
          <a:p>
            <a:fld id="{9EBAAFA0-801B-DB4B-8CCC-6078BA953E9A}" type="slidenum">
              <a:rPr lang="en-US" smtClean="0"/>
              <a:pPr/>
              <a:t>45</a:t>
            </a:fld>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united_airlines.jpg"/>
          <p:cNvPicPr>
            <a:picLocks noGrp="1" noChangeAspect="1"/>
          </p:cNvPicPr>
          <p:nvPr>
            <p:ph sz="half" idx="1"/>
          </p:nvPr>
        </p:nvPicPr>
        <p:blipFill>
          <a:blip r:embed="rId2"/>
          <a:srcRect t="-25716" b="-25716"/>
          <a:stretch>
            <a:fillRect/>
          </a:stretch>
        </p:blipFill>
        <p:spPr/>
      </p:pic>
      <p:sp>
        <p:nvSpPr>
          <p:cNvPr id="4" name="Content Placeholder 3"/>
          <p:cNvSpPr>
            <a:spLocks noGrp="1"/>
          </p:cNvSpPr>
          <p:nvPr>
            <p:ph sz="half" idx="2"/>
          </p:nvPr>
        </p:nvSpPr>
        <p:spPr/>
        <p:txBody>
          <a:bodyPr/>
          <a:lstStyle/>
          <a:p>
            <a:pPr>
              <a:buNone/>
            </a:pPr>
            <a:r>
              <a:rPr lang="en-US" dirty="0" smtClean="0"/>
              <a:t>   </a:t>
            </a:r>
          </a:p>
          <a:p>
            <a:pPr>
              <a:buNone/>
            </a:pPr>
            <a:endParaRPr lang="en-US" dirty="0" smtClean="0"/>
          </a:p>
          <a:p>
            <a:pPr>
              <a:buNone/>
            </a:pPr>
            <a:r>
              <a:rPr lang="en-US" sz="2400" dirty="0" smtClean="0">
                <a:latin typeface="Arial Black"/>
                <a:cs typeface="Arial Black"/>
              </a:rPr>
              <a:t>   Crew Resource Management Training  </a:t>
            </a:r>
          </a:p>
          <a:p>
            <a:pPr>
              <a:buNone/>
            </a:pPr>
            <a:r>
              <a:rPr lang="en-US" sz="2000" dirty="0" smtClean="0">
                <a:latin typeface="Arial Black"/>
                <a:cs typeface="Arial Black"/>
              </a:rPr>
              <a:t>    </a:t>
            </a:r>
          </a:p>
          <a:p>
            <a:pPr>
              <a:buNone/>
            </a:pPr>
            <a:r>
              <a:rPr lang="en-US" sz="2000" dirty="0" smtClean="0">
                <a:latin typeface="Arial Black"/>
                <a:cs typeface="Arial Black"/>
              </a:rPr>
              <a:t>    began in commercial aviation in 1981</a:t>
            </a:r>
            <a:endParaRPr lang="en-US" sz="2000" dirty="0">
              <a:latin typeface="Arial Black"/>
              <a:cs typeface="Arial Black"/>
            </a:endParaRPr>
          </a:p>
        </p:txBody>
      </p:sp>
      <p:sp>
        <p:nvSpPr>
          <p:cNvPr id="5" name="Slide Number Placeholder 4"/>
          <p:cNvSpPr>
            <a:spLocks noGrp="1"/>
          </p:cNvSpPr>
          <p:nvPr>
            <p:ph type="sldNum" sz="quarter" idx="12"/>
          </p:nvPr>
        </p:nvSpPr>
        <p:spPr/>
        <p:txBody>
          <a:bodyPr/>
          <a:lstStyle/>
          <a:p>
            <a:fld id="{9EBAAFA0-801B-DB4B-8CCC-6078BA953E9A}" type="slidenum">
              <a:rPr lang="en-US" smtClean="0"/>
              <a:pPr/>
              <a:t>46</a:t>
            </a:fld>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3111" dirty="0" smtClean="0">
                <a:latin typeface="Arial Black"/>
                <a:cs typeface="Arial Black"/>
              </a:rPr>
              <a:t>Yes to the Mess:</a:t>
            </a:r>
            <a:r>
              <a:rPr lang="en-US" sz="2800" dirty="0" smtClean="0">
                <a:latin typeface="Arial Black"/>
                <a:cs typeface="Arial Black"/>
              </a:rPr>
              <a:t/>
            </a:r>
            <a:br>
              <a:rPr lang="en-US" sz="2800" dirty="0" smtClean="0">
                <a:latin typeface="Arial Black"/>
                <a:cs typeface="Arial Black"/>
              </a:rPr>
            </a:br>
            <a:r>
              <a:rPr lang="en-US" sz="2800" dirty="0" smtClean="0">
                <a:latin typeface="Arial Black"/>
                <a:cs typeface="Arial Black"/>
              </a:rPr>
              <a:t>Surprising Lessons from Jazz</a:t>
            </a:r>
            <a:br>
              <a:rPr lang="en-US" sz="2800" dirty="0" smtClean="0">
                <a:latin typeface="Arial Black"/>
                <a:cs typeface="Arial Black"/>
              </a:rPr>
            </a:br>
            <a:r>
              <a:rPr lang="en-US" sz="2000" dirty="0" smtClean="0">
                <a:latin typeface="Arial Black"/>
                <a:cs typeface="Arial Black"/>
              </a:rPr>
              <a:t>Frank J Barrett</a:t>
            </a:r>
            <a:r>
              <a:rPr lang="en-US" sz="2800" dirty="0" smtClean="0">
                <a:latin typeface="Arial Black"/>
                <a:cs typeface="Arial Black"/>
              </a:rPr>
              <a:t> </a:t>
            </a:r>
            <a:endParaRPr lang="en-US" sz="2800" dirty="0">
              <a:latin typeface="Arial Black"/>
              <a:cs typeface="Arial Black"/>
            </a:endParaRPr>
          </a:p>
        </p:txBody>
      </p:sp>
      <p:pic>
        <p:nvPicPr>
          <p:cNvPr id="7" name="Content Placeholder 6" descr="Yes to Mess big photo.jpg"/>
          <p:cNvPicPr>
            <a:picLocks noGrp="1" noChangeAspect="1"/>
          </p:cNvPicPr>
          <p:nvPr>
            <p:ph sz="half" idx="1"/>
          </p:nvPr>
        </p:nvPicPr>
        <p:blipFill>
          <a:blip r:embed="rId2"/>
          <a:srcRect l="-17134" r="-17134"/>
          <a:stretch>
            <a:fillRect/>
          </a:stretch>
        </p:blipFill>
        <p:spPr/>
      </p:pic>
      <p:sp>
        <p:nvSpPr>
          <p:cNvPr id="6" name="Content Placeholder 5"/>
          <p:cNvSpPr>
            <a:spLocks noGrp="1"/>
          </p:cNvSpPr>
          <p:nvPr>
            <p:ph sz="half" idx="2"/>
          </p:nvPr>
        </p:nvSpPr>
        <p:spPr>
          <a:xfrm>
            <a:off x="4648200" y="1600200"/>
            <a:ext cx="4038600" cy="4876800"/>
          </a:xfrm>
        </p:spPr>
        <p:txBody>
          <a:bodyPr>
            <a:normAutofit lnSpcReduction="10000"/>
          </a:bodyPr>
          <a:lstStyle/>
          <a:p>
            <a:pPr>
              <a:buNone/>
            </a:pPr>
            <a:r>
              <a:rPr lang="en-US" sz="1800" dirty="0" smtClean="0">
                <a:latin typeface="Arial Black"/>
                <a:cs typeface="Arial Black"/>
              </a:rPr>
              <a:t>“Jazz bands actually </a:t>
            </a:r>
            <a:r>
              <a:rPr lang="en-US" sz="1800" i="1" dirty="0" smtClean="0">
                <a:latin typeface="Arial Black"/>
                <a:cs typeface="Arial Black"/>
              </a:rPr>
              <a:t>are</a:t>
            </a:r>
            <a:r>
              <a:rPr lang="en-US" sz="1800" dirty="0" smtClean="0">
                <a:latin typeface="Arial Black"/>
                <a:cs typeface="Arial Black"/>
              </a:rPr>
              <a:t> organizations designed for innovation, and the design elements from jazz can be applied to other organizations seeking to innovate”</a:t>
            </a:r>
          </a:p>
          <a:p>
            <a:pPr>
              <a:buNone/>
            </a:pPr>
            <a:endParaRPr lang="en-US" sz="1800" dirty="0" smtClean="0">
              <a:latin typeface="Arial Black"/>
              <a:cs typeface="Arial Black"/>
            </a:endParaRPr>
          </a:p>
          <a:p>
            <a:pPr>
              <a:buNone/>
            </a:pPr>
            <a:r>
              <a:rPr lang="en-US" sz="1800" dirty="0" smtClean="0">
                <a:latin typeface="Arial Black"/>
                <a:cs typeface="Arial Black"/>
              </a:rPr>
              <a:t>Further, in order for jazz bands to </a:t>
            </a:r>
            <a:r>
              <a:rPr lang="en-US" sz="1800" smtClean="0">
                <a:latin typeface="Arial Black"/>
                <a:cs typeface="Arial Black"/>
              </a:rPr>
              <a:t>be successful, </a:t>
            </a:r>
            <a:r>
              <a:rPr lang="en-US" sz="1800" dirty="0" smtClean="0">
                <a:latin typeface="Arial Black"/>
                <a:cs typeface="Arial Black"/>
              </a:rPr>
              <a:t>they require a commitment to a mind-set, a culture, practices and structures, and a leadership framework that is strikingly similar to what it takes to foster innovation in organizations.”</a:t>
            </a:r>
            <a:endParaRPr lang="en-US" sz="1800" dirty="0">
              <a:latin typeface="Arial Black"/>
              <a:cs typeface="Arial Black"/>
            </a:endParaRPr>
          </a:p>
        </p:txBody>
      </p:sp>
      <p:sp>
        <p:nvSpPr>
          <p:cNvPr id="5" name="Slide Number Placeholder 4"/>
          <p:cNvSpPr>
            <a:spLocks noGrp="1"/>
          </p:cNvSpPr>
          <p:nvPr>
            <p:ph type="sldNum" sz="quarter" idx="12"/>
          </p:nvPr>
        </p:nvSpPr>
        <p:spPr/>
        <p:txBody>
          <a:bodyPr/>
          <a:lstStyle/>
          <a:p>
            <a:fld id="{5E97A640-224B-CF41-B1EC-9BDF8FB464C3}" type="slidenum">
              <a:rPr lang="en-US" smtClean="0"/>
              <a:pPr/>
              <a:t>47</a:t>
            </a:fld>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3200" dirty="0" smtClean="0">
                <a:latin typeface="Arial Black"/>
                <a:cs typeface="Arial Black"/>
              </a:rPr>
              <a:t>Patient-Centered Care:</a:t>
            </a:r>
            <a:br>
              <a:rPr lang="en-US" sz="3200" dirty="0" smtClean="0">
                <a:latin typeface="Arial Black"/>
                <a:cs typeface="Arial Black"/>
              </a:rPr>
            </a:br>
            <a:r>
              <a:rPr lang="en-US" sz="3200" dirty="0" smtClean="0">
                <a:latin typeface="Arial Black"/>
                <a:cs typeface="Arial Black"/>
              </a:rPr>
              <a:t>Lessons from Risk Communication on “Trust and Credibility”*</a:t>
            </a:r>
            <a:endParaRPr lang="en-US" sz="3200" dirty="0">
              <a:latin typeface="Arial Black"/>
              <a:cs typeface="Arial Black"/>
            </a:endParaRPr>
          </a:p>
        </p:txBody>
      </p:sp>
      <p:sp>
        <p:nvSpPr>
          <p:cNvPr id="6" name="Content Placeholder 5"/>
          <p:cNvSpPr>
            <a:spLocks noGrp="1"/>
          </p:cNvSpPr>
          <p:nvPr>
            <p:ph idx="1"/>
          </p:nvPr>
        </p:nvSpPr>
        <p:spPr/>
        <p:txBody>
          <a:bodyPr>
            <a:normAutofit/>
          </a:bodyPr>
          <a:lstStyle/>
          <a:p>
            <a:pPr>
              <a:buNone/>
            </a:pPr>
            <a:endParaRPr lang="en-US" sz="2800" dirty="0" smtClean="0">
              <a:latin typeface="Arial Black"/>
              <a:cs typeface="Arial Black"/>
            </a:endParaRPr>
          </a:p>
          <a:p>
            <a:pPr>
              <a:buNone/>
            </a:pPr>
            <a:r>
              <a:rPr lang="en-US" sz="2800" dirty="0" smtClean="0">
                <a:latin typeface="Arial Black"/>
                <a:cs typeface="Arial Black"/>
              </a:rPr>
              <a:t>Determinants of “Trust and Credibility” in two different types of situations:</a:t>
            </a:r>
          </a:p>
          <a:p>
            <a:pPr>
              <a:buNone/>
            </a:pPr>
            <a:endParaRPr lang="en-US" sz="2800" dirty="0" smtClean="0">
              <a:latin typeface="Arial Black"/>
              <a:cs typeface="Arial Black"/>
            </a:endParaRPr>
          </a:p>
          <a:p>
            <a:pPr>
              <a:buNone/>
            </a:pPr>
            <a:r>
              <a:rPr lang="en-US" sz="2800" dirty="0" smtClean="0">
                <a:latin typeface="Arial Black"/>
                <a:cs typeface="Arial Black"/>
              </a:rPr>
              <a:t>“Low Concern”</a:t>
            </a:r>
          </a:p>
          <a:p>
            <a:pPr>
              <a:buNone/>
            </a:pPr>
            <a:endParaRPr lang="en-US" sz="2800" dirty="0" smtClean="0">
              <a:latin typeface="Arial Black"/>
              <a:cs typeface="Arial Black"/>
            </a:endParaRPr>
          </a:p>
          <a:p>
            <a:pPr>
              <a:buNone/>
            </a:pPr>
            <a:r>
              <a:rPr lang="en-US" sz="2800" dirty="0" smtClean="0">
                <a:latin typeface="Arial Black"/>
                <a:cs typeface="Arial Black"/>
              </a:rPr>
              <a:t>“High Concern”</a:t>
            </a:r>
          </a:p>
          <a:p>
            <a:pPr>
              <a:buNone/>
            </a:pPr>
            <a:endParaRPr lang="en-US" sz="2800" dirty="0" smtClean="0">
              <a:latin typeface="Arial Black"/>
              <a:cs typeface="Arial Black"/>
            </a:endParaRPr>
          </a:p>
          <a:p>
            <a:pPr>
              <a:buNone/>
            </a:pPr>
            <a:r>
              <a:rPr lang="en-US" sz="1000" dirty="0" smtClean="0">
                <a:latin typeface="Arial Black"/>
                <a:cs typeface="Arial Black"/>
              </a:rPr>
              <a:t>*Covello www.centerforriskcommunication.org</a:t>
            </a:r>
          </a:p>
          <a:p>
            <a:pPr>
              <a:buNone/>
            </a:pPr>
            <a:endParaRPr lang="en-US" sz="2800" dirty="0" smtClean="0">
              <a:latin typeface="Arial Black"/>
              <a:cs typeface="Arial Black"/>
            </a:endParaRPr>
          </a:p>
        </p:txBody>
      </p:sp>
      <p:sp>
        <p:nvSpPr>
          <p:cNvPr id="4" name="Slide Number Placeholder 3"/>
          <p:cNvSpPr>
            <a:spLocks noGrp="1"/>
          </p:cNvSpPr>
          <p:nvPr>
            <p:ph type="sldNum" sz="quarter" idx="12"/>
          </p:nvPr>
        </p:nvSpPr>
        <p:spPr/>
        <p:txBody>
          <a:bodyPr/>
          <a:lstStyle/>
          <a:p>
            <a:fld id="{5E97A640-224B-CF41-B1EC-9BDF8FB464C3}" type="slidenum">
              <a:rPr lang="en-US" smtClean="0"/>
              <a:pPr/>
              <a:t>48</a:t>
            </a:fld>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3200" dirty="0" smtClean="0">
                <a:latin typeface="Arial Black"/>
                <a:cs typeface="Arial Black"/>
              </a:rPr>
              <a:t>Patient-Centered Care:</a:t>
            </a:r>
            <a:br>
              <a:rPr lang="en-US" sz="3200" dirty="0" smtClean="0">
                <a:latin typeface="Arial Black"/>
                <a:cs typeface="Arial Black"/>
              </a:rPr>
            </a:br>
            <a:r>
              <a:rPr lang="en-US" sz="3200" dirty="0" smtClean="0">
                <a:latin typeface="Arial Black"/>
                <a:cs typeface="Arial Black"/>
              </a:rPr>
              <a:t>Lessons from Risk Communication on “Trust and Credibility”*</a:t>
            </a:r>
            <a:endParaRPr lang="en-US" sz="3200" dirty="0">
              <a:latin typeface="Arial Black"/>
              <a:cs typeface="Arial Black"/>
            </a:endParaRPr>
          </a:p>
        </p:txBody>
      </p:sp>
      <p:sp>
        <p:nvSpPr>
          <p:cNvPr id="6" name="Content Placeholder 5"/>
          <p:cNvSpPr>
            <a:spLocks noGrp="1"/>
          </p:cNvSpPr>
          <p:nvPr>
            <p:ph idx="1"/>
          </p:nvPr>
        </p:nvSpPr>
        <p:spPr/>
        <p:txBody>
          <a:bodyPr>
            <a:normAutofit fontScale="85000" lnSpcReduction="20000"/>
          </a:bodyPr>
          <a:lstStyle/>
          <a:p>
            <a:pPr>
              <a:buNone/>
            </a:pPr>
            <a:endParaRPr lang="en-US" sz="2353" dirty="0" smtClean="0">
              <a:latin typeface="Arial Black"/>
              <a:cs typeface="Arial Black"/>
            </a:endParaRPr>
          </a:p>
          <a:p>
            <a:pPr algn="ctr">
              <a:buNone/>
            </a:pPr>
            <a:r>
              <a:rPr lang="en-US" sz="2353" dirty="0" smtClean="0">
                <a:latin typeface="Arial Black"/>
                <a:cs typeface="Arial Black"/>
              </a:rPr>
              <a:t>Determinants of “Trust and Credibility”</a:t>
            </a:r>
          </a:p>
          <a:p>
            <a:pPr>
              <a:buNone/>
            </a:pPr>
            <a:endParaRPr lang="en-US" sz="2800" dirty="0" smtClean="0">
              <a:latin typeface="Arial Black"/>
              <a:cs typeface="Arial Black"/>
            </a:endParaRPr>
          </a:p>
          <a:p>
            <a:pPr>
              <a:buNone/>
            </a:pPr>
            <a:r>
              <a:rPr lang="en-US" sz="2824" dirty="0" smtClean="0">
                <a:latin typeface="Arial Black"/>
                <a:cs typeface="Arial Black"/>
              </a:rPr>
              <a:t>In “Low Concern” situations:</a:t>
            </a:r>
          </a:p>
          <a:p>
            <a:pPr>
              <a:buNone/>
            </a:pPr>
            <a:r>
              <a:rPr lang="en-US" sz="2800" dirty="0" smtClean="0">
                <a:latin typeface="Arial Black"/>
                <a:cs typeface="Arial Black"/>
              </a:rPr>
              <a:t> </a:t>
            </a:r>
          </a:p>
          <a:p>
            <a:pPr>
              <a:buNone/>
            </a:pPr>
            <a:r>
              <a:rPr lang="en-US" sz="2800" dirty="0" smtClean="0">
                <a:latin typeface="Arial Black"/>
                <a:cs typeface="Arial Black"/>
              </a:rPr>
              <a:t>  </a:t>
            </a:r>
            <a:r>
              <a:rPr lang="en-US" sz="2824" dirty="0" smtClean="0">
                <a:latin typeface="Arial Black"/>
                <a:cs typeface="Arial Black"/>
              </a:rPr>
              <a:t>“competence / expertise” account for about 80%</a:t>
            </a:r>
          </a:p>
          <a:p>
            <a:pPr>
              <a:buNone/>
            </a:pPr>
            <a:endParaRPr lang="en-US" sz="2800" dirty="0" smtClean="0">
              <a:latin typeface="Arial Black"/>
              <a:cs typeface="Arial Black"/>
            </a:endParaRPr>
          </a:p>
          <a:p>
            <a:pPr>
              <a:buNone/>
            </a:pPr>
            <a:r>
              <a:rPr lang="en-US" sz="2800" dirty="0" smtClean="0">
                <a:latin typeface="Arial Black"/>
                <a:cs typeface="Arial Black"/>
              </a:rPr>
              <a:t>“</a:t>
            </a:r>
            <a:r>
              <a:rPr lang="en-US" sz="2000" dirty="0" smtClean="0">
                <a:latin typeface="Arial Black"/>
                <a:cs typeface="Arial Black"/>
              </a:rPr>
              <a:t>commitment / dedication”, “honesty / openness”, “caring /empathy” make up the rest</a:t>
            </a:r>
            <a:r>
              <a:rPr lang="en-US" sz="2800" dirty="0" smtClean="0">
                <a:latin typeface="Arial Black"/>
                <a:cs typeface="Arial Black"/>
              </a:rPr>
              <a:t> </a:t>
            </a:r>
          </a:p>
          <a:p>
            <a:pPr>
              <a:buNone/>
            </a:pPr>
            <a:endParaRPr lang="en-US" sz="2800" dirty="0" smtClean="0">
              <a:latin typeface="Arial Black"/>
              <a:cs typeface="Arial Black"/>
            </a:endParaRPr>
          </a:p>
          <a:p>
            <a:pPr>
              <a:buNone/>
            </a:pPr>
            <a:endParaRPr lang="en-US" sz="2800" dirty="0" smtClean="0">
              <a:latin typeface="Arial Black"/>
              <a:cs typeface="Arial Black"/>
            </a:endParaRPr>
          </a:p>
          <a:p>
            <a:pPr>
              <a:buNone/>
            </a:pPr>
            <a:r>
              <a:rPr lang="en-US" sz="1176" dirty="0" smtClean="0">
                <a:latin typeface="Arial Black"/>
                <a:cs typeface="Arial Black"/>
              </a:rPr>
              <a:t> *Covello www.centerforriskcommunication.org</a:t>
            </a:r>
          </a:p>
          <a:p>
            <a:pPr>
              <a:buNone/>
            </a:pPr>
            <a:endParaRPr lang="en-US" sz="2800" dirty="0" smtClean="0">
              <a:latin typeface="Arial Black"/>
              <a:cs typeface="Arial Black"/>
            </a:endParaRPr>
          </a:p>
        </p:txBody>
      </p:sp>
      <p:sp>
        <p:nvSpPr>
          <p:cNvPr id="4" name="Slide Number Placeholder 3"/>
          <p:cNvSpPr>
            <a:spLocks noGrp="1"/>
          </p:cNvSpPr>
          <p:nvPr>
            <p:ph type="sldNum" sz="quarter" idx="12"/>
          </p:nvPr>
        </p:nvSpPr>
        <p:spPr/>
        <p:txBody>
          <a:bodyPr/>
          <a:lstStyle/>
          <a:p>
            <a:fld id="{5E97A640-224B-CF41-B1EC-9BDF8FB464C3}" type="slidenum">
              <a:rPr lang="en-US" smtClean="0"/>
              <a:pPr/>
              <a:t>49</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itle 1"/>
          <p:cNvSpPr>
            <a:spLocks noGrp="1"/>
          </p:cNvSpPr>
          <p:nvPr>
            <p:ph type="title"/>
          </p:nvPr>
        </p:nvSpPr>
        <p:spPr>
          <a:xfrm>
            <a:off x="685800" y="274638"/>
            <a:ext cx="8229600" cy="1143000"/>
          </a:xfrm>
        </p:spPr>
        <p:txBody>
          <a:bodyPr wrap="none">
            <a:normAutofit fontScale="90000"/>
          </a:bodyPr>
          <a:lstStyle/>
          <a:p>
            <a:r>
              <a:rPr lang="en-US" sz="2800" dirty="0" smtClean="0">
                <a:latin typeface="Arial Black" pitchFamily="34" charset="0"/>
              </a:rPr>
              <a:t>“</a:t>
            </a:r>
            <a:r>
              <a:rPr lang="en-US" sz="3556" dirty="0" smtClean="0">
                <a:latin typeface="Arial Black" pitchFamily="34" charset="0"/>
              </a:rPr>
              <a:t>Crossing The Quality Chasm:</a:t>
            </a:r>
            <a:r>
              <a:rPr lang="en-US" sz="2800" dirty="0" smtClean="0">
                <a:latin typeface="Arial Black" pitchFamily="34" charset="0"/>
              </a:rPr>
              <a:t/>
            </a:r>
            <a:br>
              <a:rPr lang="en-US" sz="2800" dirty="0" smtClean="0">
                <a:latin typeface="Arial Black" pitchFamily="34" charset="0"/>
              </a:rPr>
            </a:br>
            <a:r>
              <a:rPr lang="en-US" sz="2667" dirty="0" smtClean="0">
                <a:latin typeface="Arial Black" pitchFamily="34" charset="0"/>
              </a:rPr>
              <a:t>A New Health System for the 21</a:t>
            </a:r>
            <a:r>
              <a:rPr lang="en-US" sz="2667" baseline="30000" dirty="0" smtClean="0">
                <a:latin typeface="Arial Black" pitchFamily="34" charset="0"/>
              </a:rPr>
              <a:t>st</a:t>
            </a:r>
            <a:r>
              <a:rPr lang="en-US" sz="2667" dirty="0" smtClean="0">
                <a:latin typeface="Arial Black" pitchFamily="34" charset="0"/>
              </a:rPr>
              <a:t> Century”</a:t>
            </a:r>
            <a:r>
              <a:rPr lang="en-US" sz="2000" dirty="0" smtClean="0">
                <a:latin typeface="Arial Black" pitchFamily="34" charset="0"/>
              </a:rPr>
              <a:t/>
            </a:r>
            <a:br>
              <a:rPr lang="en-US" sz="2000" dirty="0" smtClean="0">
                <a:latin typeface="Arial Black" pitchFamily="34" charset="0"/>
              </a:rPr>
            </a:br>
            <a:r>
              <a:rPr lang="en-US" sz="1778" dirty="0" smtClean="0">
                <a:latin typeface="Arial Black" pitchFamily="34" charset="0"/>
              </a:rPr>
              <a:t>Institute of Medicine, 2001</a:t>
            </a:r>
            <a:r>
              <a:rPr lang="en-US" sz="2800" dirty="0" smtClean="0">
                <a:latin typeface="Arial Black" pitchFamily="34" charset="0"/>
              </a:rPr>
              <a:t/>
            </a:r>
            <a:br>
              <a:rPr lang="en-US" sz="2800" dirty="0" smtClean="0">
                <a:latin typeface="Arial Black" pitchFamily="34" charset="0"/>
              </a:rPr>
            </a:br>
            <a:r>
              <a:rPr lang="en-US" sz="2800" dirty="0" smtClean="0">
                <a:solidFill>
                  <a:srgbClr val="0000FF"/>
                </a:solidFill>
                <a:latin typeface="Arial Black" pitchFamily="34" charset="0"/>
              </a:rPr>
              <a:t> </a:t>
            </a:r>
          </a:p>
        </p:txBody>
      </p:sp>
      <p:sp>
        <p:nvSpPr>
          <p:cNvPr id="126979" name="Content Placeholder 4"/>
          <p:cNvSpPr>
            <a:spLocks noGrp="1"/>
          </p:cNvSpPr>
          <p:nvPr>
            <p:ph sz="half" idx="2"/>
          </p:nvPr>
        </p:nvSpPr>
        <p:spPr/>
        <p:txBody>
          <a:bodyPr>
            <a:normAutofit fontScale="92500" lnSpcReduction="10000"/>
          </a:bodyPr>
          <a:lstStyle/>
          <a:p>
            <a:pPr>
              <a:buNone/>
            </a:pPr>
            <a:r>
              <a:rPr lang="en-US" sz="2400" b="1" dirty="0" smtClean="0">
                <a:latin typeface="Arial Black"/>
                <a:cs typeface="Arial Black"/>
              </a:rPr>
              <a:t>   “</a:t>
            </a:r>
            <a:r>
              <a:rPr lang="en-US" sz="2581" b="1" dirty="0" smtClean="0">
                <a:latin typeface="Arial Black"/>
                <a:cs typeface="Arial Black"/>
              </a:rPr>
              <a:t>Between the health care we have and the care we could have lies not just a gap, but a chasm</a:t>
            </a:r>
          </a:p>
          <a:p>
            <a:pPr>
              <a:buNone/>
            </a:pPr>
            <a:endParaRPr lang="en-US" sz="2581" b="1" dirty="0" smtClean="0">
              <a:latin typeface="Arial Black"/>
              <a:cs typeface="Arial Black"/>
            </a:endParaRPr>
          </a:p>
          <a:p>
            <a:pPr>
              <a:buNone/>
            </a:pPr>
            <a:r>
              <a:rPr lang="en-US" sz="2581" b="1" dirty="0" smtClean="0">
                <a:latin typeface="Arial Black"/>
                <a:cs typeface="Arial Black"/>
              </a:rPr>
              <a:t>    The committee is confident that Americans can have a health care system of the quality they need, want and deserve.”</a:t>
            </a:r>
          </a:p>
          <a:p>
            <a:pPr>
              <a:buNone/>
            </a:pPr>
            <a:endParaRPr lang="en-US" sz="2581" b="1" dirty="0" smtClean="0">
              <a:latin typeface="Arial Black"/>
              <a:cs typeface="Arial Black"/>
            </a:endParaRPr>
          </a:p>
          <a:p>
            <a:pPr>
              <a:buNone/>
            </a:pPr>
            <a:endParaRPr lang="en-US" b="1" dirty="0" smtClean="0"/>
          </a:p>
          <a:p>
            <a:pPr>
              <a:buNone/>
            </a:pPr>
            <a:endParaRPr lang="en-US" b="1" dirty="0" smtClean="0"/>
          </a:p>
          <a:p>
            <a:pPr>
              <a:buNone/>
            </a:pPr>
            <a:endParaRPr lang="en-US" b="1" dirty="0" smtClean="0"/>
          </a:p>
        </p:txBody>
      </p:sp>
      <p:sp>
        <p:nvSpPr>
          <p:cNvPr id="5" name="Slide Number Placeholder 4"/>
          <p:cNvSpPr>
            <a:spLocks noGrp="1"/>
          </p:cNvSpPr>
          <p:nvPr>
            <p:ph type="sldNum" sz="quarter" idx="12"/>
          </p:nvPr>
        </p:nvSpPr>
        <p:spPr/>
        <p:txBody>
          <a:bodyPr/>
          <a:lstStyle/>
          <a:p>
            <a:pPr>
              <a:defRPr/>
            </a:pPr>
            <a:fld id="{596EB6A0-1D6A-49DB-8C63-191AAD414BD4}" type="slidenum">
              <a:rPr lang="en-US" smtClean="0"/>
              <a:pPr>
                <a:defRPr/>
              </a:pPr>
              <a:t>5</a:t>
            </a:fld>
            <a:endParaRPr lang="en-US" dirty="0"/>
          </a:p>
        </p:txBody>
      </p:sp>
      <p:pic>
        <p:nvPicPr>
          <p:cNvPr id="7" name="Content Placeholder 6" descr="ChasmCover jpeg.jpg"/>
          <p:cNvPicPr>
            <a:picLocks noGrp="1" noChangeAspect="1"/>
          </p:cNvPicPr>
          <p:nvPr>
            <p:ph sz="half" idx="1"/>
          </p:nvPr>
        </p:nvPicPr>
        <p:blipFill>
          <a:blip r:embed="rId2"/>
          <a:srcRect l="-14262" r="-14262"/>
          <a:stretch>
            <a:fillRect/>
          </a:stretch>
        </p:blipFill>
        <p:spPr>
          <a:xfrm>
            <a:off x="0" y="1417638"/>
            <a:ext cx="4648200" cy="4938712"/>
          </a:xfr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3200" dirty="0" smtClean="0">
                <a:latin typeface="Arial Black"/>
                <a:cs typeface="Arial Black"/>
              </a:rPr>
              <a:t>Patient-Centered Care:</a:t>
            </a:r>
            <a:br>
              <a:rPr lang="en-US" sz="3200" dirty="0" smtClean="0">
                <a:latin typeface="Arial Black"/>
                <a:cs typeface="Arial Black"/>
              </a:rPr>
            </a:br>
            <a:r>
              <a:rPr lang="en-US" sz="3200" dirty="0" smtClean="0">
                <a:latin typeface="Arial Black"/>
                <a:cs typeface="Arial Black"/>
              </a:rPr>
              <a:t>Lessons from Risk Communication on “Trust and Credibility”*</a:t>
            </a:r>
            <a:endParaRPr lang="en-US" sz="3200" dirty="0">
              <a:latin typeface="Arial Black"/>
              <a:cs typeface="Arial Black"/>
            </a:endParaRPr>
          </a:p>
        </p:txBody>
      </p:sp>
      <p:sp>
        <p:nvSpPr>
          <p:cNvPr id="6" name="Content Placeholder 5"/>
          <p:cNvSpPr>
            <a:spLocks noGrp="1"/>
          </p:cNvSpPr>
          <p:nvPr>
            <p:ph idx="1"/>
          </p:nvPr>
        </p:nvSpPr>
        <p:spPr>
          <a:xfrm>
            <a:off x="457200" y="1600200"/>
            <a:ext cx="8229600" cy="5257800"/>
          </a:xfrm>
        </p:spPr>
        <p:txBody>
          <a:bodyPr>
            <a:normAutofit fontScale="85000" lnSpcReduction="20000"/>
          </a:bodyPr>
          <a:lstStyle/>
          <a:p>
            <a:pPr>
              <a:buNone/>
            </a:pPr>
            <a:endParaRPr lang="en-US" sz="2162" dirty="0" smtClean="0">
              <a:latin typeface="Arial Black"/>
              <a:cs typeface="Arial Black"/>
            </a:endParaRPr>
          </a:p>
          <a:p>
            <a:pPr algn="ctr">
              <a:buNone/>
            </a:pPr>
            <a:r>
              <a:rPr lang="en-US" sz="2353" dirty="0" smtClean="0">
                <a:latin typeface="Arial Black"/>
                <a:cs typeface="Arial Black"/>
              </a:rPr>
              <a:t>Determinants of “Trust and Credibility</a:t>
            </a:r>
            <a:r>
              <a:rPr lang="en-US" sz="2581" dirty="0" smtClean="0">
                <a:latin typeface="Arial Black"/>
                <a:cs typeface="Arial Black"/>
              </a:rPr>
              <a:t>”</a:t>
            </a:r>
          </a:p>
          <a:p>
            <a:pPr>
              <a:buNone/>
            </a:pPr>
            <a:endParaRPr lang="en-US" sz="2800" dirty="0" smtClean="0">
              <a:latin typeface="Arial Black"/>
              <a:cs typeface="Arial Black"/>
            </a:endParaRPr>
          </a:p>
          <a:p>
            <a:pPr>
              <a:buNone/>
            </a:pPr>
            <a:r>
              <a:rPr lang="en-US" sz="2824" dirty="0" smtClean="0">
                <a:latin typeface="Arial Black"/>
                <a:cs typeface="Arial Black"/>
              </a:rPr>
              <a:t>In “High Concern” situations;</a:t>
            </a:r>
          </a:p>
          <a:p>
            <a:pPr>
              <a:buNone/>
            </a:pPr>
            <a:r>
              <a:rPr lang="en-US" sz="2800" dirty="0" smtClean="0">
                <a:latin typeface="Arial Black"/>
                <a:cs typeface="Arial Black"/>
              </a:rPr>
              <a:t> </a:t>
            </a:r>
          </a:p>
          <a:p>
            <a:pPr lvl="1">
              <a:buNone/>
            </a:pPr>
            <a:r>
              <a:rPr lang="en-US" sz="2353" i="1" u="sng" dirty="0" smtClean="0">
                <a:latin typeface="Arial Black"/>
                <a:cs typeface="Arial Black"/>
              </a:rPr>
              <a:t>Your “Competence / Expertise” </a:t>
            </a:r>
          </a:p>
          <a:p>
            <a:pPr lvl="1">
              <a:buNone/>
            </a:pPr>
            <a:r>
              <a:rPr lang="en-US" sz="2353" i="1" u="sng" dirty="0" smtClean="0">
                <a:latin typeface="Arial Black"/>
                <a:cs typeface="Arial Black"/>
              </a:rPr>
              <a:t>account for only  about 15-20%</a:t>
            </a:r>
          </a:p>
          <a:p>
            <a:pPr>
              <a:buNone/>
            </a:pPr>
            <a:endParaRPr lang="en-US" sz="2800" dirty="0" smtClean="0">
              <a:latin typeface="Arial Black"/>
              <a:cs typeface="Arial Black"/>
            </a:endParaRPr>
          </a:p>
          <a:p>
            <a:pPr>
              <a:buNone/>
            </a:pPr>
            <a:r>
              <a:rPr lang="en-US" sz="2800" dirty="0" smtClean="0">
                <a:latin typeface="Arial Black"/>
                <a:cs typeface="Arial Black"/>
              </a:rPr>
              <a:t> “Caring / Empathy”  account for about  50% </a:t>
            </a:r>
            <a:r>
              <a:rPr lang="en-US" sz="2800" u="sng" dirty="0" smtClean="0">
                <a:latin typeface="Arial Black"/>
                <a:cs typeface="Arial Black"/>
              </a:rPr>
              <a:t>and they are largely judged within the first 30 seconds</a:t>
            </a:r>
          </a:p>
          <a:p>
            <a:pPr>
              <a:buNone/>
            </a:pPr>
            <a:endParaRPr lang="en-US" sz="2800" dirty="0" smtClean="0">
              <a:latin typeface="Arial Black"/>
              <a:cs typeface="Arial Black"/>
            </a:endParaRPr>
          </a:p>
          <a:p>
            <a:pPr>
              <a:buNone/>
            </a:pPr>
            <a:r>
              <a:rPr lang="en-US" sz="2000" dirty="0" smtClean="0">
                <a:latin typeface="Arial Black"/>
                <a:cs typeface="Arial Black"/>
              </a:rPr>
              <a:t>    (commitment / dedication &amp; honesty / openness each account for about  15-20%)</a:t>
            </a:r>
          </a:p>
          <a:p>
            <a:pPr>
              <a:buNone/>
            </a:pPr>
            <a:endParaRPr lang="en-US" sz="2162" dirty="0" smtClean="0">
              <a:latin typeface="Arial Black"/>
              <a:cs typeface="Arial Black"/>
            </a:endParaRPr>
          </a:p>
          <a:p>
            <a:pPr>
              <a:buNone/>
            </a:pPr>
            <a:r>
              <a:rPr lang="en-US" sz="1000" dirty="0" smtClean="0">
                <a:latin typeface="Arial Black"/>
                <a:cs typeface="Arial Black"/>
              </a:rPr>
              <a:t>*Covello www.centerforriskcommuncation.org</a:t>
            </a:r>
            <a:endParaRPr lang="en-US" sz="1081" dirty="0" smtClean="0">
              <a:latin typeface="Arial Black"/>
              <a:cs typeface="Arial Black"/>
            </a:endParaRPr>
          </a:p>
          <a:p>
            <a:pPr>
              <a:buNone/>
            </a:pPr>
            <a:endParaRPr lang="en-US" sz="2800" dirty="0" smtClean="0">
              <a:latin typeface="Arial Black"/>
              <a:cs typeface="Arial Black"/>
            </a:endParaRPr>
          </a:p>
          <a:p>
            <a:pPr>
              <a:buNone/>
            </a:pPr>
            <a:endParaRPr lang="en-US" sz="2800" u="sng" dirty="0" smtClean="0">
              <a:latin typeface="Arial Black"/>
              <a:cs typeface="Arial Black"/>
            </a:endParaRPr>
          </a:p>
          <a:p>
            <a:pPr>
              <a:buNone/>
            </a:pPr>
            <a:endParaRPr lang="en-US" sz="1000" dirty="0" smtClean="0">
              <a:latin typeface="Arial Black"/>
              <a:cs typeface="Arial Black"/>
            </a:endParaRPr>
          </a:p>
          <a:p>
            <a:pPr>
              <a:buNone/>
            </a:pPr>
            <a:endParaRPr lang="en-US" sz="1000" dirty="0" smtClean="0">
              <a:latin typeface="Arial Black"/>
              <a:cs typeface="Arial Black"/>
            </a:endParaRPr>
          </a:p>
          <a:p>
            <a:pPr>
              <a:buNone/>
            </a:pPr>
            <a:endParaRPr lang="en-US" sz="1000" dirty="0" smtClean="0">
              <a:latin typeface="Arial Black"/>
              <a:cs typeface="Arial Black"/>
            </a:endParaRPr>
          </a:p>
          <a:p>
            <a:pPr>
              <a:buNone/>
            </a:pPr>
            <a:endParaRPr lang="en-US" sz="1000" dirty="0" smtClean="0">
              <a:latin typeface="Arial Black"/>
              <a:cs typeface="Arial Black"/>
            </a:endParaRPr>
          </a:p>
          <a:p>
            <a:pPr>
              <a:buNone/>
            </a:pPr>
            <a:endParaRPr lang="en-US" sz="1000" dirty="0" smtClean="0">
              <a:latin typeface="Arial Black"/>
              <a:cs typeface="Arial Black"/>
            </a:endParaRPr>
          </a:p>
          <a:p>
            <a:pPr>
              <a:buNone/>
            </a:pPr>
            <a:endParaRPr lang="en-US" sz="1000" dirty="0" smtClean="0">
              <a:latin typeface="Arial Black"/>
              <a:cs typeface="Arial Black"/>
            </a:endParaRPr>
          </a:p>
          <a:p>
            <a:pPr>
              <a:buNone/>
            </a:pPr>
            <a:endParaRPr lang="en-US" sz="1000" dirty="0" smtClean="0">
              <a:latin typeface="Arial Black"/>
              <a:cs typeface="Arial Black"/>
            </a:endParaRPr>
          </a:p>
          <a:p>
            <a:pPr>
              <a:buNone/>
            </a:pPr>
            <a:endParaRPr lang="en-US" sz="1081" dirty="0" smtClean="0">
              <a:latin typeface="Arial Black"/>
              <a:cs typeface="Arial Black"/>
            </a:endParaRPr>
          </a:p>
          <a:p>
            <a:pPr>
              <a:buNone/>
            </a:pPr>
            <a:endParaRPr lang="en-US" sz="2800" dirty="0" smtClean="0">
              <a:latin typeface="Arial Black"/>
              <a:cs typeface="Arial Black"/>
            </a:endParaRPr>
          </a:p>
          <a:p>
            <a:pPr>
              <a:buNone/>
            </a:pPr>
            <a:endParaRPr lang="en-US" sz="2800" dirty="0" smtClean="0">
              <a:latin typeface="Arial Black"/>
              <a:cs typeface="Arial Black"/>
            </a:endParaRPr>
          </a:p>
        </p:txBody>
      </p:sp>
      <p:sp>
        <p:nvSpPr>
          <p:cNvPr id="4" name="Slide Number Placeholder 3"/>
          <p:cNvSpPr>
            <a:spLocks noGrp="1"/>
          </p:cNvSpPr>
          <p:nvPr>
            <p:ph type="sldNum" sz="quarter" idx="12"/>
          </p:nvPr>
        </p:nvSpPr>
        <p:spPr/>
        <p:txBody>
          <a:bodyPr/>
          <a:lstStyle/>
          <a:p>
            <a:fld id="{5E97A640-224B-CF41-B1EC-9BDF8FB464C3}" type="slidenum">
              <a:rPr lang="en-US" smtClean="0"/>
              <a:pPr/>
              <a:t>50</a:t>
            </a:fld>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dirty="0" smtClean="0">
                <a:latin typeface="Arial Black"/>
                <a:cs typeface="Arial Black"/>
              </a:rPr>
              <a:t>Patient-Centered Care:</a:t>
            </a:r>
            <a:br>
              <a:rPr lang="en-US" sz="3200" dirty="0" smtClean="0">
                <a:latin typeface="Arial Black"/>
                <a:cs typeface="Arial Black"/>
              </a:rPr>
            </a:br>
            <a:r>
              <a:rPr lang="en-US" sz="3200" dirty="0" smtClean="0">
                <a:latin typeface="Arial Black"/>
                <a:cs typeface="Arial Black"/>
              </a:rPr>
              <a:t>Lessons from Risk Communication*</a:t>
            </a:r>
            <a:endParaRPr lang="en-US" sz="3200" dirty="0">
              <a:latin typeface="Arial Black"/>
              <a:cs typeface="Arial Black"/>
            </a:endParaRPr>
          </a:p>
        </p:txBody>
      </p:sp>
      <p:sp>
        <p:nvSpPr>
          <p:cNvPr id="6" name="Content Placeholder 5"/>
          <p:cNvSpPr>
            <a:spLocks noGrp="1"/>
          </p:cNvSpPr>
          <p:nvPr>
            <p:ph idx="1"/>
          </p:nvPr>
        </p:nvSpPr>
        <p:spPr>
          <a:xfrm>
            <a:off x="457200" y="1600200"/>
            <a:ext cx="8229600" cy="4800600"/>
          </a:xfrm>
        </p:spPr>
        <p:txBody>
          <a:bodyPr>
            <a:normAutofit lnSpcReduction="10000"/>
          </a:bodyPr>
          <a:lstStyle/>
          <a:p>
            <a:pPr algn="ctr">
              <a:buNone/>
            </a:pPr>
            <a:r>
              <a:rPr lang="en-US" sz="2800" u="sng" dirty="0" smtClean="0">
                <a:latin typeface="Arial Black"/>
                <a:cs typeface="Arial Black"/>
              </a:rPr>
              <a:t>Low Concern Situations:</a:t>
            </a:r>
          </a:p>
          <a:p>
            <a:pPr>
              <a:buNone/>
            </a:pPr>
            <a:endParaRPr lang="en-US" sz="2000" u="sng" dirty="0" smtClean="0">
              <a:latin typeface="Arial Black"/>
              <a:cs typeface="Arial Black"/>
            </a:endParaRPr>
          </a:p>
          <a:p>
            <a:pPr algn="ctr">
              <a:buNone/>
            </a:pPr>
            <a:r>
              <a:rPr lang="en-US" sz="2400" dirty="0" smtClean="0">
                <a:latin typeface="Arial Black"/>
                <a:cs typeface="Arial Black"/>
              </a:rPr>
              <a:t> “Just the facts ma’am, </a:t>
            </a:r>
          </a:p>
          <a:p>
            <a:pPr algn="ctr">
              <a:buNone/>
            </a:pPr>
            <a:r>
              <a:rPr lang="en-US" sz="2400" dirty="0" smtClean="0">
                <a:latin typeface="Arial Black"/>
                <a:cs typeface="Arial Black"/>
              </a:rPr>
              <a:t>   nothing but the facts”</a:t>
            </a:r>
          </a:p>
          <a:p>
            <a:pPr>
              <a:buNone/>
            </a:pPr>
            <a:endParaRPr lang="en-US" sz="2400" dirty="0" smtClean="0">
              <a:latin typeface="Arial Black"/>
              <a:cs typeface="Arial Black"/>
            </a:endParaRPr>
          </a:p>
          <a:p>
            <a:pPr>
              <a:buNone/>
            </a:pPr>
            <a:endParaRPr lang="en-US" sz="1400" u="sng" dirty="0" smtClean="0">
              <a:latin typeface="Arial Black"/>
              <a:cs typeface="Arial Black"/>
            </a:endParaRPr>
          </a:p>
          <a:p>
            <a:pPr algn="ctr">
              <a:buNone/>
            </a:pPr>
            <a:r>
              <a:rPr lang="en-US" sz="2800" u="sng" dirty="0" smtClean="0">
                <a:latin typeface="Arial Black"/>
                <a:cs typeface="Arial Black"/>
              </a:rPr>
              <a:t>High Concern Situations</a:t>
            </a:r>
            <a:r>
              <a:rPr lang="en-US" sz="2400" dirty="0" smtClean="0">
                <a:latin typeface="Arial Black"/>
                <a:cs typeface="Arial Black"/>
              </a:rPr>
              <a:t>:</a:t>
            </a:r>
          </a:p>
          <a:p>
            <a:pPr>
              <a:buNone/>
            </a:pPr>
            <a:endParaRPr lang="en-US" sz="2000" dirty="0" smtClean="0">
              <a:latin typeface="Arial Black"/>
              <a:cs typeface="Arial Black"/>
            </a:endParaRPr>
          </a:p>
          <a:p>
            <a:pPr algn="ctr">
              <a:buNone/>
            </a:pPr>
            <a:r>
              <a:rPr lang="en-US" sz="2400" dirty="0" smtClean="0">
                <a:latin typeface="Arial Black"/>
                <a:cs typeface="Arial Black"/>
              </a:rPr>
              <a:t>“I don’t care how much you know</a:t>
            </a:r>
          </a:p>
          <a:p>
            <a:pPr algn="ctr">
              <a:buNone/>
            </a:pPr>
            <a:r>
              <a:rPr lang="en-US" sz="2400" dirty="0" smtClean="0">
                <a:latin typeface="Arial Black"/>
                <a:cs typeface="Arial Black"/>
              </a:rPr>
              <a:t> until I know how much you care”</a:t>
            </a:r>
          </a:p>
          <a:p>
            <a:pPr>
              <a:buNone/>
            </a:pPr>
            <a:endParaRPr lang="en-US" sz="2400" dirty="0" smtClean="0">
              <a:latin typeface="Arial Black"/>
              <a:cs typeface="Arial Black"/>
            </a:endParaRPr>
          </a:p>
          <a:p>
            <a:pPr>
              <a:buNone/>
            </a:pPr>
            <a:r>
              <a:rPr lang="en-US" sz="1000" dirty="0" smtClean="0">
                <a:latin typeface="Arial Black"/>
                <a:cs typeface="Arial Black"/>
              </a:rPr>
              <a:t>* Covello www.centerforriskcommunication.com</a:t>
            </a:r>
            <a:endParaRPr lang="en-US" sz="1081" dirty="0" smtClean="0">
              <a:latin typeface="Arial Black"/>
              <a:cs typeface="Arial Black"/>
            </a:endParaRPr>
          </a:p>
          <a:p>
            <a:pPr>
              <a:buNone/>
            </a:pPr>
            <a:endParaRPr lang="en-US" sz="2800" dirty="0" smtClean="0">
              <a:latin typeface="Arial Black"/>
              <a:cs typeface="Arial Black"/>
            </a:endParaRPr>
          </a:p>
          <a:p>
            <a:pPr>
              <a:buNone/>
            </a:pPr>
            <a:endParaRPr lang="en-US" sz="2800" dirty="0" smtClean="0">
              <a:latin typeface="Arial Black"/>
              <a:cs typeface="Arial Black"/>
            </a:endParaRPr>
          </a:p>
        </p:txBody>
      </p:sp>
      <p:sp>
        <p:nvSpPr>
          <p:cNvPr id="4" name="Slide Number Placeholder 3"/>
          <p:cNvSpPr>
            <a:spLocks noGrp="1"/>
          </p:cNvSpPr>
          <p:nvPr>
            <p:ph type="sldNum" sz="quarter" idx="12"/>
          </p:nvPr>
        </p:nvSpPr>
        <p:spPr/>
        <p:txBody>
          <a:bodyPr/>
          <a:lstStyle/>
          <a:p>
            <a:fld id="{5E97A640-224B-CF41-B1EC-9BDF8FB464C3}" type="slidenum">
              <a:rPr lang="en-US" smtClean="0"/>
              <a:pPr/>
              <a:t>51</a:t>
            </a:fld>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itle 1"/>
          <p:cNvSpPr>
            <a:spLocks noGrp="1"/>
          </p:cNvSpPr>
          <p:nvPr>
            <p:ph type="title"/>
          </p:nvPr>
        </p:nvSpPr>
        <p:spPr>
          <a:xfrm>
            <a:off x="685800" y="274638"/>
            <a:ext cx="8229600" cy="1143000"/>
          </a:xfrm>
        </p:spPr>
        <p:txBody>
          <a:bodyPr wrap="none">
            <a:normAutofit/>
          </a:bodyPr>
          <a:lstStyle/>
          <a:p>
            <a:r>
              <a:rPr lang="en-US" sz="2800" dirty="0" smtClean="0">
                <a:latin typeface="Arial Black" pitchFamily="34" charset="0"/>
              </a:rPr>
              <a:t>Patient-Centered</a:t>
            </a:r>
            <a:br>
              <a:rPr lang="en-US" sz="2800" dirty="0" smtClean="0">
                <a:latin typeface="Arial Black" pitchFamily="34" charset="0"/>
              </a:rPr>
            </a:br>
            <a:r>
              <a:rPr lang="en-US" sz="2800" dirty="0" smtClean="0">
                <a:solidFill>
                  <a:srgbClr val="0000FF"/>
                </a:solidFill>
                <a:latin typeface="Arial Black" pitchFamily="34" charset="0"/>
              </a:rPr>
              <a:t> </a:t>
            </a:r>
          </a:p>
        </p:txBody>
      </p:sp>
      <p:sp>
        <p:nvSpPr>
          <p:cNvPr id="126979" name="Content Placeholder 4"/>
          <p:cNvSpPr>
            <a:spLocks noGrp="1"/>
          </p:cNvSpPr>
          <p:nvPr>
            <p:ph sz="half" idx="2"/>
          </p:nvPr>
        </p:nvSpPr>
        <p:spPr/>
        <p:txBody>
          <a:bodyPr>
            <a:normAutofit/>
          </a:bodyPr>
          <a:lstStyle/>
          <a:p>
            <a:pPr>
              <a:buNone/>
            </a:pPr>
            <a:r>
              <a:rPr lang="en-US" sz="2400" b="1" dirty="0" smtClean="0">
                <a:latin typeface="Arial Black"/>
                <a:cs typeface="Arial Black"/>
              </a:rPr>
              <a:t>  “providing care that is respectful of and responsive to individual patient preferences, needs, and values and ensuring that patient values guide all clinical decisions”</a:t>
            </a:r>
            <a:endParaRPr lang="en-US" b="1" dirty="0" smtClean="0">
              <a:latin typeface="Arial Black"/>
              <a:cs typeface="Arial Black"/>
            </a:endParaRPr>
          </a:p>
        </p:txBody>
      </p:sp>
      <p:sp>
        <p:nvSpPr>
          <p:cNvPr id="5" name="Slide Number Placeholder 4"/>
          <p:cNvSpPr>
            <a:spLocks noGrp="1"/>
          </p:cNvSpPr>
          <p:nvPr>
            <p:ph type="sldNum" sz="quarter" idx="12"/>
          </p:nvPr>
        </p:nvSpPr>
        <p:spPr/>
        <p:txBody>
          <a:bodyPr/>
          <a:lstStyle/>
          <a:p>
            <a:pPr>
              <a:defRPr/>
            </a:pPr>
            <a:fld id="{596EB6A0-1D6A-49DB-8C63-191AAD414BD4}" type="slidenum">
              <a:rPr lang="en-US" smtClean="0"/>
              <a:pPr>
                <a:defRPr/>
              </a:pPr>
              <a:t>52</a:t>
            </a:fld>
            <a:endParaRPr lang="en-US" dirty="0"/>
          </a:p>
        </p:txBody>
      </p:sp>
      <p:pic>
        <p:nvPicPr>
          <p:cNvPr id="7" name="Content Placeholder 6" descr="ChasmCover jpeg.jpg"/>
          <p:cNvPicPr>
            <a:picLocks noGrp="1" noChangeAspect="1"/>
          </p:cNvPicPr>
          <p:nvPr>
            <p:ph sz="half" idx="1"/>
          </p:nvPr>
        </p:nvPicPr>
        <p:blipFill>
          <a:blip r:embed="rId2"/>
          <a:srcRect l="-14262" r="-14262"/>
          <a:stretch>
            <a:fillRect/>
          </a:stretch>
        </p:blipFill>
        <p:spPr>
          <a:xfrm>
            <a:off x="0" y="1417638"/>
            <a:ext cx="4648200" cy="4938712"/>
          </a:xfr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3200" dirty="0" smtClean="0">
                <a:latin typeface="Arial Black"/>
                <a:cs typeface="Arial Black"/>
              </a:rPr>
              <a:t>Current Status of</a:t>
            </a:r>
            <a:br>
              <a:rPr lang="en-US" sz="3200" dirty="0" smtClean="0">
                <a:latin typeface="Arial Black"/>
                <a:cs typeface="Arial Black"/>
              </a:rPr>
            </a:br>
            <a:r>
              <a:rPr lang="en-US" sz="3200" dirty="0" smtClean="0">
                <a:latin typeface="Arial Black"/>
                <a:cs typeface="Arial Black"/>
              </a:rPr>
              <a:t> Patient-Centered Care*</a:t>
            </a:r>
            <a:endParaRPr lang="en-US" sz="3200" dirty="0">
              <a:latin typeface="Arial Black"/>
              <a:cs typeface="Arial Black"/>
            </a:endParaRPr>
          </a:p>
        </p:txBody>
      </p:sp>
      <p:sp>
        <p:nvSpPr>
          <p:cNvPr id="7" name="Content Placeholder 6"/>
          <p:cNvSpPr>
            <a:spLocks noGrp="1"/>
          </p:cNvSpPr>
          <p:nvPr>
            <p:ph idx="1"/>
          </p:nvPr>
        </p:nvSpPr>
        <p:spPr/>
        <p:txBody>
          <a:bodyPr>
            <a:normAutofit fontScale="92500" lnSpcReduction="10000"/>
          </a:bodyPr>
          <a:lstStyle/>
          <a:p>
            <a:pPr>
              <a:buNone/>
            </a:pPr>
            <a:r>
              <a:rPr lang="en-US" sz="2400" dirty="0" smtClean="0">
                <a:latin typeface="Arial Black"/>
                <a:cs typeface="Arial Black"/>
              </a:rPr>
              <a:t>  </a:t>
            </a:r>
          </a:p>
          <a:p>
            <a:pPr>
              <a:buNone/>
            </a:pPr>
            <a:endParaRPr lang="en-US" sz="2400" dirty="0" smtClean="0">
              <a:latin typeface="Arial Black"/>
              <a:cs typeface="Arial Black"/>
            </a:endParaRPr>
          </a:p>
          <a:p>
            <a:pPr>
              <a:buNone/>
            </a:pPr>
            <a:r>
              <a:rPr lang="en-US" sz="2400" dirty="0" smtClean="0">
                <a:latin typeface="Arial Black"/>
                <a:cs typeface="Arial Black"/>
              </a:rPr>
              <a:t> “Fewer than half of patients receive clear information on the benefits and trade-offs of the treatments for their condition and fewer than half are satisfied with their level of control in medical decision making”</a:t>
            </a:r>
          </a:p>
          <a:p>
            <a:pPr>
              <a:buNone/>
            </a:pPr>
            <a:endParaRPr lang="en-US" sz="2400" dirty="0" smtClean="0">
              <a:latin typeface="Arial Black"/>
              <a:cs typeface="Arial Black"/>
            </a:endParaRPr>
          </a:p>
          <a:p>
            <a:pPr>
              <a:buNone/>
            </a:pPr>
            <a:endParaRPr lang="en-US" sz="2400" dirty="0" smtClean="0">
              <a:latin typeface="Arial Black"/>
              <a:cs typeface="Arial Black"/>
            </a:endParaRPr>
          </a:p>
          <a:p>
            <a:pPr>
              <a:buNone/>
            </a:pPr>
            <a:endParaRPr lang="en-US" sz="2400" dirty="0" smtClean="0">
              <a:latin typeface="Arial Black"/>
              <a:cs typeface="Arial Black"/>
            </a:endParaRPr>
          </a:p>
          <a:p>
            <a:pPr>
              <a:buNone/>
            </a:pPr>
            <a:endParaRPr lang="en-US" sz="2400" dirty="0" smtClean="0">
              <a:latin typeface="Arial Black"/>
              <a:cs typeface="Arial Black"/>
            </a:endParaRPr>
          </a:p>
          <a:p>
            <a:pPr>
              <a:buNone/>
            </a:pPr>
            <a:endParaRPr lang="en-US" sz="2400" dirty="0" smtClean="0">
              <a:latin typeface="Arial Black"/>
              <a:cs typeface="Arial Black"/>
            </a:endParaRPr>
          </a:p>
          <a:p>
            <a:pPr>
              <a:buNone/>
            </a:pPr>
            <a:r>
              <a:rPr lang="en-US" sz="1200" dirty="0" smtClean="0">
                <a:latin typeface="Arial Black"/>
                <a:cs typeface="Arial Black"/>
              </a:rPr>
              <a:t>Better Care at Lower Cost, IOM 2012</a:t>
            </a:r>
            <a:endParaRPr lang="en-US" sz="1200" dirty="0">
              <a:latin typeface="Arial Black"/>
              <a:cs typeface="Arial Black"/>
            </a:endParaRPr>
          </a:p>
        </p:txBody>
      </p:sp>
      <p:sp>
        <p:nvSpPr>
          <p:cNvPr id="5" name="Slide Number Placeholder 4"/>
          <p:cNvSpPr>
            <a:spLocks noGrp="1"/>
          </p:cNvSpPr>
          <p:nvPr>
            <p:ph type="sldNum" sz="quarter" idx="12"/>
          </p:nvPr>
        </p:nvSpPr>
        <p:spPr/>
        <p:txBody>
          <a:bodyPr/>
          <a:lstStyle/>
          <a:p>
            <a:fld id="{5E97A640-224B-CF41-B1EC-9BDF8FB464C3}" type="slidenum">
              <a:rPr lang="en-US" smtClean="0"/>
              <a:pPr/>
              <a:t>53</a:t>
            </a:fld>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Arial Black"/>
                <a:cs typeface="Arial Black"/>
              </a:rPr>
              <a:t>Benefits of Patient-Centered Care*</a:t>
            </a:r>
            <a:endParaRPr lang="en-US" sz="3200" dirty="0">
              <a:latin typeface="Arial Black"/>
              <a:cs typeface="Arial Black"/>
            </a:endParaRPr>
          </a:p>
        </p:txBody>
      </p:sp>
      <p:sp>
        <p:nvSpPr>
          <p:cNvPr id="3" name="Content Placeholder 2"/>
          <p:cNvSpPr>
            <a:spLocks noGrp="1"/>
          </p:cNvSpPr>
          <p:nvPr>
            <p:ph idx="1"/>
          </p:nvPr>
        </p:nvSpPr>
        <p:spPr>
          <a:xfrm>
            <a:off x="457200" y="1600200"/>
            <a:ext cx="8229600" cy="4756150"/>
          </a:xfrm>
        </p:spPr>
        <p:txBody>
          <a:bodyPr>
            <a:normAutofit fontScale="92500"/>
          </a:bodyPr>
          <a:lstStyle/>
          <a:p>
            <a:pPr>
              <a:buNone/>
            </a:pPr>
            <a:endParaRPr lang="en-US" sz="2400" dirty="0" smtClean="0">
              <a:latin typeface="Arial Black"/>
              <a:cs typeface="Arial Black"/>
            </a:endParaRPr>
          </a:p>
          <a:p>
            <a:pPr>
              <a:buNone/>
            </a:pPr>
            <a:r>
              <a:rPr lang="en-US" sz="2400" dirty="0" smtClean="0">
                <a:latin typeface="Arial Black"/>
                <a:cs typeface="Arial Black"/>
              </a:rPr>
              <a:t>The use of patient-centered care in a primary care setting has been associated with reduced pain and discomfort, faster recovery in physical health, and improvements in emotional health</a:t>
            </a:r>
          </a:p>
          <a:p>
            <a:pPr>
              <a:buNone/>
            </a:pPr>
            <a:endParaRPr lang="en-US" sz="2400" dirty="0" smtClean="0">
              <a:latin typeface="Arial Black"/>
              <a:cs typeface="Arial Black"/>
            </a:endParaRPr>
          </a:p>
          <a:p>
            <a:pPr>
              <a:buNone/>
            </a:pPr>
            <a:r>
              <a:rPr lang="en-US" sz="2400" dirty="0" smtClean="0">
                <a:latin typeface="Arial Black"/>
                <a:cs typeface="Arial Black"/>
              </a:rPr>
              <a:t>If implemented properly, meaningful engagement of patients in their own care has the potential to reduce costs. For example, it has been reported that informed patients are up to 20% less likely than other patients to choose elective surgery</a:t>
            </a:r>
          </a:p>
          <a:p>
            <a:pPr>
              <a:buNone/>
            </a:pPr>
            <a:endParaRPr lang="en-US" sz="2400" dirty="0" smtClean="0">
              <a:latin typeface="Arial Black"/>
              <a:cs typeface="Arial Black"/>
            </a:endParaRPr>
          </a:p>
          <a:p>
            <a:pPr>
              <a:buNone/>
            </a:pPr>
            <a:r>
              <a:rPr lang="en-US" sz="1000" dirty="0" smtClean="0">
                <a:latin typeface="Arial Black"/>
                <a:cs typeface="Arial Black"/>
              </a:rPr>
              <a:t>*Better Care at Lower Cost, IOM 2012</a:t>
            </a:r>
            <a:endParaRPr lang="en-US" sz="1000" dirty="0">
              <a:latin typeface="Arial Black"/>
              <a:cs typeface="Arial Black"/>
            </a:endParaRPr>
          </a:p>
        </p:txBody>
      </p:sp>
      <p:sp>
        <p:nvSpPr>
          <p:cNvPr id="4" name="Slide Number Placeholder 3"/>
          <p:cNvSpPr>
            <a:spLocks noGrp="1"/>
          </p:cNvSpPr>
          <p:nvPr>
            <p:ph type="sldNum" sz="quarter" idx="12"/>
          </p:nvPr>
        </p:nvSpPr>
        <p:spPr/>
        <p:txBody>
          <a:bodyPr/>
          <a:lstStyle/>
          <a:p>
            <a:fld id="{5E97A640-224B-CF41-B1EC-9BDF8FB464C3}" type="slidenum">
              <a:rPr lang="en-US" smtClean="0"/>
              <a:pPr/>
              <a:t>54</a:t>
            </a:fld>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latin typeface="Arial Black"/>
                <a:cs typeface="Arial Black"/>
              </a:rPr>
              <a:t>Escape Fire</a:t>
            </a:r>
            <a:r>
              <a:rPr lang="en-US" sz="3200" dirty="0" smtClean="0">
                <a:latin typeface="Arial Black"/>
                <a:cs typeface="Arial Black"/>
              </a:rPr>
              <a:t/>
            </a:r>
            <a:br>
              <a:rPr lang="en-US" sz="3200" dirty="0" smtClean="0">
                <a:latin typeface="Arial Black"/>
                <a:cs typeface="Arial Black"/>
              </a:rPr>
            </a:br>
            <a:r>
              <a:rPr lang="en-US" sz="1800" dirty="0" smtClean="0">
                <a:latin typeface="Arial Black"/>
                <a:cs typeface="Arial Black"/>
              </a:rPr>
              <a:t>www.escapefiremovie.com</a:t>
            </a:r>
            <a:endParaRPr lang="en-US" sz="1800" dirty="0">
              <a:latin typeface="Arial Black"/>
              <a:cs typeface="Arial Black"/>
            </a:endParaRPr>
          </a:p>
        </p:txBody>
      </p:sp>
      <p:pic>
        <p:nvPicPr>
          <p:cNvPr id="8" name="Content Placeholder 7" descr="Escape fire 4.jpg"/>
          <p:cNvPicPr>
            <a:picLocks noGrp="1" noChangeAspect="1"/>
          </p:cNvPicPr>
          <p:nvPr>
            <p:ph sz="half" idx="1"/>
          </p:nvPr>
        </p:nvPicPr>
        <p:blipFill>
          <a:blip r:embed="rId2"/>
          <a:srcRect l="-9382" r="-9382"/>
          <a:stretch>
            <a:fillRect/>
          </a:stretch>
        </p:blipFill>
        <p:spPr/>
      </p:pic>
      <p:sp>
        <p:nvSpPr>
          <p:cNvPr id="7" name="Content Placeholder 6"/>
          <p:cNvSpPr>
            <a:spLocks noGrp="1"/>
          </p:cNvSpPr>
          <p:nvPr>
            <p:ph sz="half" idx="2"/>
          </p:nvPr>
        </p:nvSpPr>
        <p:spPr/>
        <p:txBody>
          <a:bodyPr>
            <a:normAutofit/>
          </a:bodyPr>
          <a:lstStyle/>
          <a:p>
            <a:pPr>
              <a:buNone/>
            </a:pPr>
            <a:r>
              <a:rPr lang="en-US" sz="2000" dirty="0" smtClean="0">
                <a:latin typeface="Arial Black"/>
                <a:cs typeface="Arial Black"/>
              </a:rPr>
              <a:t>WHAT IS AN ESCAPE FIRE?</a:t>
            </a:r>
          </a:p>
          <a:p>
            <a:pPr>
              <a:buNone/>
            </a:pPr>
            <a:endParaRPr lang="en-US" sz="1200" dirty="0" smtClean="0">
              <a:solidFill>
                <a:srgbClr val="0000FF"/>
              </a:solidFill>
            </a:endParaRPr>
          </a:p>
          <a:p>
            <a:pPr>
              <a:buNone/>
            </a:pPr>
            <a:r>
              <a:rPr lang="en-US" sz="1600" dirty="0" smtClean="0">
                <a:latin typeface="Arial Black"/>
                <a:cs typeface="Arial Black"/>
              </a:rPr>
              <a:t>es•cape ﬁre: noun, \is-’kap\fīuhr\</a:t>
            </a:r>
            <a:r>
              <a:rPr lang="en-US" sz="1800" dirty="0" smtClean="0">
                <a:latin typeface="Arial Black"/>
                <a:cs typeface="Arial Black"/>
              </a:rPr>
              <a:t> </a:t>
            </a:r>
          </a:p>
          <a:p>
            <a:pPr>
              <a:buAutoNum type="arabicPeriod"/>
            </a:pPr>
            <a:r>
              <a:rPr lang="en-US" sz="1800" dirty="0" smtClean="0">
                <a:latin typeface="Arial Black"/>
                <a:cs typeface="Arial Black"/>
              </a:rPr>
              <a:t>A swath of grassland or forest intentionally ignited in order to provide shelter from an oncoming blaze.</a:t>
            </a:r>
          </a:p>
          <a:p>
            <a:pPr>
              <a:buAutoNum type="arabicPeriod"/>
            </a:pPr>
            <a:r>
              <a:rPr lang="en-US" sz="1800" dirty="0" smtClean="0">
                <a:latin typeface="Arial Black"/>
                <a:cs typeface="Arial Black"/>
              </a:rPr>
              <a:t>An improvised, effective solution to a crisis that cannot be solved using traditional approaches. </a:t>
            </a:r>
            <a:endParaRPr lang="en-US" sz="1800" dirty="0">
              <a:latin typeface="Arial Black"/>
              <a:cs typeface="Arial Black"/>
            </a:endParaRPr>
          </a:p>
        </p:txBody>
      </p:sp>
      <p:sp>
        <p:nvSpPr>
          <p:cNvPr id="4" name="Slide Number Placeholder 3"/>
          <p:cNvSpPr>
            <a:spLocks noGrp="1"/>
          </p:cNvSpPr>
          <p:nvPr>
            <p:ph type="sldNum" sz="quarter" idx="12"/>
          </p:nvPr>
        </p:nvSpPr>
        <p:spPr/>
        <p:txBody>
          <a:bodyPr/>
          <a:lstStyle/>
          <a:p>
            <a:fld id="{5E97A640-224B-CF41-B1EC-9BDF8FB464C3}" type="slidenum">
              <a:rPr lang="en-US" smtClean="0"/>
              <a:pPr/>
              <a:t>55</a:t>
            </a:fld>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latin typeface="Arial Black"/>
                <a:cs typeface="Arial Black"/>
              </a:rPr>
              <a:t>Dimensions of Patient-Centered Care</a:t>
            </a:r>
            <a:endParaRPr lang="en-US" sz="2800" dirty="0">
              <a:latin typeface="Arial Black"/>
              <a:cs typeface="Arial Black"/>
            </a:endParaRPr>
          </a:p>
        </p:txBody>
      </p:sp>
      <p:pic>
        <p:nvPicPr>
          <p:cNvPr id="5" name="Content Placeholder 4" descr="Through Patients 'Eyes Cropped.jpg"/>
          <p:cNvPicPr>
            <a:picLocks noGrp="1" noChangeAspect="1"/>
          </p:cNvPicPr>
          <p:nvPr>
            <p:ph sz="half" idx="1"/>
          </p:nvPr>
        </p:nvPicPr>
        <p:blipFill>
          <a:blip r:embed="rId2"/>
          <a:srcRect l="-17056" r="-17056"/>
          <a:stretch>
            <a:fillRect/>
          </a:stretch>
        </p:blipFill>
        <p:spPr/>
      </p:pic>
      <p:sp>
        <p:nvSpPr>
          <p:cNvPr id="4" name="Content Placeholder 3"/>
          <p:cNvSpPr>
            <a:spLocks noGrp="1"/>
          </p:cNvSpPr>
          <p:nvPr>
            <p:ph sz="half" idx="2"/>
          </p:nvPr>
        </p:nvSpPr>
        <p:spPr/>
        <p:txBody>
          <a:bodyPr>
            <a:noAutofit/>
          </a:bodyPr>
          <a:lstStyle/>
          <a:p>
            <a:pPr>
              <a:buNone/>
            </a:pPr>
            <a:r>
              <a:rPr lang="en-US" sz="1800" dirty="0" smtClean="0">
                <a:latin typeface="Arial Black"/>
                <a:cs typeface="Arial Black"/>
              </a:rPr>
              <a:t>1. Respect for patients’ values, preferences and expressed needs</a:t>
            </a:r>
          </a:p>
          <a:p>
            <a:pPr>
              <a:buNone/>
            </a:pPr>
            <a:r>
              <a:rPr lang="en-US" sz="1800" dirty="0" smtClean="0">
                <a:latin typeface="Arial Black"/>
                <a:cs typeface="Arial Black"/>
              </a:rPr>
              <a:t>2. Coordination and integration of care</a:t>
            </a:r>
          </a:p>
          <a:p>
            <a:pPr>
              <a:buNone/>
            </a:pPr>
            <a:r>
              <a:rPr lang="en-US" sz="1800" dirty="0" smtClean="0">
                <a:latin typeface="Arial Black"/>
                <a:cs typeface="Arial Black"/>
              </a:rPr>
              <a:t>3. Information, communication and education</a:t>
            </a:r>
          </a:p>
          <a:p>
            <a:pPr>
              <a:buNone/>
            </a:pPr>
            <a:r>
              <a:rPr lang="en-US" sz="1800" dirty="0" smtClean="0">
                <a:latin typeface="Arial Black"/>
                <a:cs typeface="Arial Black"/>
              </a:rPr>
              <a:t>4. Physical comfort</a:t>
            </a:r>
          </a:p>
          <a:p>
            <a:pPr>
              <a:buNone/>
            </a:pPr>
            <a:r>
              <a:rPr lang="en-US" sz="1800" dirty="0" smtClean="0">
                <a:latin typeface="Arial Black"/>
                <a:cs typeface="Arial Black"/>
              </a:rPr>
              <a:t>5. Emotional support and alleviation of fear and anxiety</a:t>
            </a:r>
          </a:p>
          <a:p>
            <a:pPr>
              <a:buNone/>
            </a:pPr>
            <a:r>
              <a:rPr lang="en-US" sz="1800" dirty="0" smtClean="0">
                <a:latin typeface="Arial Black"/>
                <a:cs typeface="Arial Black"/>
              </a:rPr>
              <a:t>6. Involvement of family and friends</a:t>
            </a:r>
          </a:p>
          <a:p>
            <a:pPr>
              <a:buNone/>
            </a:pPr>
            <a:r>
              <a:rPr lang="en-US" sz="1800" dirty="0" smtClean="0">
                <a:latin typeface="Arial Black"/>
                <a:cs typeface="Arial Black"/>
              </a:rPr>
              <a:t>7. Transition and continuity</a:t>
            </a:r>
          </a:p>
          <a:p>
            <a:pPr>
              <a:buNone/>
            </a:pPr>
            <a:r>
              <a:rPr lang="en-US" sz="1800" dirty="0" smtClean="0">
                <a:latin typeface="Arial Black"/>
                <a:cs typeface="Arial Black"/>
              </a:rPr>
              <a:t>8.  Access to Care</a:t>
            </a:r>
            <a:endParaRPr lang="en-US" sz="1800" dirty="0">
              <a:latin typeface="Arial Black"/>
              <a:cs typeface="Arial Black"/>
            </a:endParaRPr>
          </a:p>
        </p:txBody>
      </p:sp>
      <p:sp>
        <p:nvSpPr>
          <p:cNvPr id="6" name="Slide Number Placeholder 5"/>
          <p:cNvSpPr>
            <a:spLocks noGrp="1"/>
          </p:cNvSpPr>
          <p:nvPr>
            <p:ph type="sldNum" sz="quarter" idx="12"/>
          </p:nvPr>
        </p:nvSpPr>
        <p:spPr/>
        <p:txBody>
          <a:bodyPr/>
          <a:lstStyle/>
          <a:p>
            <a:fld id="{5E97A640-224B-CF41-B1EC-9BDF8FB464C3}" type="slidenum">
              <a:rPr lang="en-US" smtClean="0"/>
              <a:pPr/>
              <a:t>56</a:t>
            </a:fld>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itle 1"/>
          <p:cNvSpPr>
            <a:spLocks noGrp="1"/>
          </p:cNvSpPr>
          <p:nvPr>
            <p:ph type="title"/>
          </p:nvPr>
        </p:nvSpPr>
        <p:spPr>
          <a:xfrm>
            <a:off x="685800" y="274638"/>
            <a:ext cx="8229600" cy="1143000"/>
          </a:xfrm>
        </p:spPr>
        <p:txBody>
          <a:bodyPr wrap="none">
            <a:normAutofit/>
          </a:bodyPr>
          <a:lstStyle/>
          <a:p>
            <a:r>
              <a:rPr lang="en-US" sz="2800" dirty="0" smtClean="0">
                <a:latin typeface="Arial Black" pitchFamily="34" charset="0"/>
              </a:rPr>
              <a:t>6 Dimensions of Quality</a:t>
            </a:r>
            <a:br>
              <a:rPr lang="en-US" sz="2800" dirty="0" smtClean="0">
                <a:latin typeface="Arial Black" pitchFamily="34" charset="0"/>
              </a:rPr>
            </a:br>
            <a:r>
              <a:rPr lang="en-US" sz="2800" dirty="0" smtClean="0">
                <a:solidFill>
                  <a:srgbClr val="0000FF"/>
                </a:solidFill>
                <a:latin typeface="Arial Black" pitchFamily="34" charset="0"/>
              </a:rPr>
              <a:t> </a:t>
            </a:r>
          </a:p>
        </p:txBody>
      </p:sp>
      <p:sp>
        <p:nvSpPr>
          <p:cNvPr id="126979" name="Content Placeholder 4"/>
          <p:cNvSpPr>
            <a:spLocks noGrp="1"/>
          </p:cNvSpPr>
          <p:nvPr>
            <p:ph sz="half" idx="2"/>
          </p:nvPr>
        </p:nvSpPr>
        <p:spPr/>
        <p:txBody>
          <a:bodyPr>
            <a:normAutofit/>
          </a:bodyPr>
          <a:lstStyle/>
          <a:p>
            <a:pPr>
              <a:buNone/>
            </a:pPr>
            <a:r>
              <a:rPr lang="en-US" sz="2400" b="1" dirty="0" smtClean="0">
                <a:latin typeface="Arial Black"/>
                <a:cs typeface="Arial Black"/>
              </a:rPr>
              <a:t>Health Care should be</a:t>
            </a:r>
          </a:p>
          <a:p>
            <a:pPr>
              <a:buNone/>
            </a:pPr>
            <a:endParaRPr lang="en-US" sz="2400" b="1" dirty="0" smtClean="0">
              <a:latin typeface="Arial Black"/>
              <a:cs typeface="Arial Black"/>
            </a:endParaRPr>
          </a:p>
          <a:p>
            <a:r>
              <a:rPr lang="en-US" b="1" dirty="0" smtClean="0">
                <a:latin typeface="Arial Black"/>
                <a:cs typeface="Arial Black"/>
              </a:rPr>
              <a:t>Safe</a:t>
            </a:r>
          </a:p>
          <a:p>
            <a:r>
              <a:rPr lang="en-US" b="1" dirty="0" smtClean="0">
                <a:latin typeface="Arial Black"/>
                <a:cs typeface="Arial Black"/>
              </a:rPr>
              <a:t>Effective</a:t>
            </a:r>
          </a:p>
          <a:p>
            <a:r>
              <a:rPr lang="en-US" b="1" dirty="0" smtClean="0">
                <a:latin typeface="Arial Black"/>
                <a:cs typeface="Arial Black"/>
              </a:rPr>
              <a:t>Patient-Centered</a:t>
            </a:r>
          </a:p>
          <a:p>
            <a:r>
              <a:rPr lang="en-US" b="1" dirty="0" smtClean="0">
                <a:latin typeface="Arial Black"/>
                <a:cs typeface="Arial Black"/>
              </a:rPr>
              <a:t>Timely </a:t>
            </a:r>
          </a:p>
          <a:p>
            <a:r>
              <a:rPr lang="en-US" b="1" dirty="0" smtClean="0">
                <a:latin typeface="Arial Black"/>
                <a:cs typeface="Arial Black"/>
              </a:rPr>
              <a:t>Efficient </a:t>
            </a:r>
          </a:p>
          <a:p>
            <a:r>
              <a:rPr lang="en-US" b="1" dirty="0" smtClean="0">
                <a:latin typeface="Arial Black"/>
                <a:cs typeface="Arial Black"/>
              </a:rPr>
              <a:t>Equitab</a:t>
            </a:r>
            <a:r>
              <a:rPr lang="en-US" sz="2400" b="1" dirty="0" smtClean="0">
                <a:latin typeface="Arial Black"/>
                <a:cs typeface="Arial Black"/>
              </a:rPr>
              <a:t>le</a:t>
            </a:r>
          </a:p>
        </p:txBody>
      </p:sp>
      <p:sp>
        <p:nvSpPr>
          <p:cNvPr id="5" name="Slide Number Placeholder 4"/>
          <p:cNvSpPr>
            <a:spLocks noGrp="1"/>
          </p:cNvSpPr>
          <p:nvPr>
            <p:ph type="sldNum" sz="quarter" idx="12"/>
          </p:nvPr>
        </p:nvSpPr>
        <p:spPr/>
        <p:txBody>
          <a:bodyPr/>
          <a:lstStyle/>
          <a:p>
            <a:pPr>
              <a:defRPr/>
            </a:pPr>
            <a:fld id="{596EB6A0-1D6A-49DB-8C63-191AAD414BD4}" type="slidenum">
              <a:rPr lang="en-US" smtClean="0"/>
              <a:pPr>
                <a:defRPr/>
              </a:pPr>
              <a:t>57</a:t>
            </a:fld>
            <a:endParaRPr lang="en-US" dirty="0"/>
          </a:p>
        </p:txBody>
      </p:sp>
      <p:pic>
        <p:nvPicPr>
          <p:cNvPr id="7" name="Content Placeholder 6" descr="ChasmCover jpeg.jpg"/>
          <p:cNvPicPr>
            <a:picLocks noGrp="1" noChangeAspect="1"/>
          </p:cNvPicPr>
          <p:nvPr>
            <p:ph sz="half" idx="1"/>
          </p:nvPr>
        </p:nvPicPr>
        <p:blipFill>
          <a:blip r:embed="rId2"/>
          <a:srcRect l="-14262" r="-14262"/>
          <a:stretch>
            <a:fillRect/>
          </a:stretch>
        </p:blipFill>
        <p:spPr>
          <a:xfrm>
            <a:off x="0" y="1417638"/>
            <a:ext cx="4648200" cy="4938712"/>
          </a:xfr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6" name="Content Placeholder 5" descr="Osler.jpg"/>
          <p:cNvPicPr>
            <a:picLocks noGrp="1" noChangeAspect="1"/>
          </p:cNvPicPr>
          <p:nvPr>
            <p:ph sz="half" idx="1"/>
          </p:nvPr>
        </p:nvPicPr>
        <p:blipFill>
          <a:blip r:embed="rId2"/>
          <a:srcRect l="-974" r="-974"/>
          <a:stretch>
            <a:fillRect/>
          </a:stretch>
        </p:blipFill>
        <p:spPr>
          <a:xfrm>
            <a:off x="228600" y="685800"/>
            <a:ext cx="4648200" cy="5440363"/>
          </a:xfrm>
        </p:spPr>
      </p:pic>
      <p:sp>
        <p:nvSpPr>
          <p:cNvPr id="5" name="Content Placeholder 4"/>
          <p:cNvSpPr>
            <a:spLocks noGrp="1"/>
          </p:cNvSpPr>
          <p:nvPr>
            <p:ph sz="half" idx="2"/>
          </p:nvPr>
        </p:nvSpPr>
        <p:spPr/>
        <p:txBody>
          <a:bodyPr/>
          <a:lstStyle/>
          <a:p>
            <a:pPr>
              <a:buNone/>
            </a:pPr>
            <a:endParaRPr lang="en-US" sz="2000" b="1" dirty="0" smtClean="0">
              <a:latin typeface="Arial Black"/>
              <a:cs typeface="Arial Black"/>
            </a:endParaRPr>
          </a:p>
          <a:p>
            <a:pPr>
              <a:buNone/>
            </a:pPr>
            <a:endParaRPr lang="en-US" sz="2000" b="1" dirty="0" smtClean="0">
              <a:latin typeface="Arial Black"/>
              <a:cs typeface="Arial Black"/>
            </a:endParaRPr>
          </a:p>
          <a:p>
            <a:pPr>
              <a:buNone/>
            </a:pPr>
            <a:endParaRPr lang="en-US" sz="2000" b="1" dirty="0" smtClean="0">
              <a:latin typeface="Arial Black"/>
              <a:cs typeface="Arial Black"/>
            </a:endParaRPr>
          </a:p>
          <a:p>
            <a:pPr algn="ctr">
              <a:buNone/>
            </a:pPr>
            <a:r>
              <a:rPr lang="en-US" sz="4000" b="1" dirty="0" smtClean="0">
                <a:latin typeface="Arial Black"/>
                <a:cs typeface="Arial Black"/>
              </a:rPr>
              <a:t> The Future is Today</a:t>
            </a:r>
          </a:p>
          <a:p>
            <a:pPr algn="ctr">
              <a:buNone/>
            </a:pPr>
            <a:endParaRPr lang="en-US" sz="4000" b="1" dirty="0" smtClean="0">
              <a:latin typeface="Arial Black"/>
              <a:cs typeface="Arial Black"/>
            </a:endParaRPr>
          </a:p>
          <a:p>
            <a:pPr algn="ctr">
              <a:buNone/>
            </a:pPr>
            <a:r>
              <a:rPr lang="en-US" sz="1800" b="1" dirty="0" smtClean="0">
                <a:latin typeface="Arial Black"/>
                <a:cs typeface="Arial Black"/>
              </a:rPr>
              <a:t>Sir William Osler</a:t>
            </a:r>
            <a:endParaRPr lang="en-US" sz="1800" b="1" dirty="0">
              <a:latin typeface="Arial Black"/>
              <a:cs typeface="Arial Black"/>
            </a:endParaRPr>
          </a:p>
        </p:txBody>
      </p:sp>
      <p:sp>
        <p:nvSpPr>
          <p:cNvPr id="7" name="Slide Number Placeholder 6"/>
          <p:cNvSpPr>
            <a:spLocks noGrp="1"/>
          </p:cNvSpPr>
          <p:nvPr>
            <p:ph type="sldNum" sz="quarter" idx="12"/>
          </p:nvPr>
        </p:nvSpPr>
        <p:spPr/>
        <p:txBody>
          <a:bodyPr/>
          <a:lstStyle/>
          <a:p>
            <a:pPr>
              <a:defRPr/>
            </a:pPr>
            <a:fld id="{596EB6A0-1D6A-49DB-8C63-191AAD414BD4}" type="slidenum">
              <a:rPr lang="en-US" smtClean="0"/>
              <a:pPr>
                <a:defRPr/>
              </a:pPr>
              <a:t>58</a:t>
            </a:fld>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dirty="0"/>
          </a:p>
        </p:txBody>
      </p:sp>
      <p:sp>
        <p:nvSpPr>
          <p:cNvPr id="8" name="Content Placeholder 7"/>
          <p:cNvSpPr>
            <a:spLocks noGrp="1"/>
          </p:cNvSpPr>
          <p:nvPr>
            <p:ph idx="1"/>
          </p:nvPr>
        </p:nvSpPr>
        <p:spPr/>
        <p:txBody>
          <a:bodyPr>
            <a:normAutofit lnSpcReduction="10000"/>
          </a:bodyPr>
          <a:lstStyle/>
          <a:p>
            <a:pPr algn="ctr">
              <a:buNone/>
            </a:pPr>
            <a:r>
              <a:rPr lang="en-US" sz="6000" dirty="0" smtClean="0">
                <a:latin typeface="Arial Black"/>
                <a:cs typeface="Arial Black"/>
              </a:rPr>
              <a:t>QUESTIONS</a:t>
            </a:r>
          </a:p>
          <a:p>
            <a:pPr algn="ctr">
              <a:buNone/>
            </a:pPr>
            <a:r>
              <a:rPr lang="en-US" sz="4000" dirty="0" smtClean="0">
                <a:latin typeface="Arial Black"/>
                <a:cs typeface="Arial Black"/>
              </a:rPr>
              <a:t>AND/OR</a:t>
            </a:r>
            <a:endParaRPr lang="en-US" sz="6000" dirty="0" smtClean="0">
              <a:latin typeface="Arial Black"/>
              <a:cs typeface="Arial Black"/>
            </a:endParaRPr>
          </a:p>
          <a:p>
            <a:pPr algn="ctr">
              <a:buNone/>
            </a:pPr>
            <a:r>
              <a:rPr lang="en-US" sz="6000" dirty="0" smtClean="0">
                <a:latin typeface="Arial Black"/>
                <a:cs typeface="Arial Black"/>
              </a:rPr>
              <a:t>COMMENTS?</a:t>
            </a:r>
          </a:p>
          <a:p>
            <a:pPr algn="ctr">
              <a:buNone/>
            </a:pPr>
            <a:endParaRPr lang="en-US" sz="6000" dirty="0" smtClean="0">
              <a:latin typeface="Arial Black"/>
              <a:cs typeface="Arial Black"/>
            </a:endParaRPr>
          </a:p>
          <a:p>
            <a:pPr algn="ctr">
              <a:buNone/>
            </a:pPr>
            <a:r>
              <a:rPr lang="en-US" dirty="0" smtClean="0">
                <a:latin typeface="Arial Black"/>
                <a:cs typeface="Arial Black"/>
              </a:rPr>
              <a:t>RichSujBuck@Gmail.com</a:t>
            </a:r>
            <a:endParaRPr lang="en-US" dirty="0">
              <a:latin typeface="Arial Black"/>
              <a:cs typeface="Arial Black"/>
            </a:endParaRPr>
          </a:p>
        </p:txBody>
      </p:sp>
      <p:sp>
        <p:nvSpPr>
          <p:cNvPr id="4" name="Slide Number Placeholder 3"/>
          <p:cNvSpPr>
            <a:spLocks noGrp="1"/>
          </p:cNvSpPr>
          <p:nvPr>
            <p:ph type="sldNum" sz="quarter" idx="12"/>
          </p:nvPr>
        </p:nvSpPr>
        <p:spPr/>
        <p:txBody>
          <a:bodyPr/>
          <a:lstStyle/>
          <a:p>
            <a:fld id="{D7ACB443-AEFD-8B47-B5FD-2897C60E3DCE}" type="slidenum">
              <a:rPr lang="en-US" smtClean="0"/>
              <a:pPr/>
              <a:t>59</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itle 1"/>
          <p:cNvSpPr>
            <a:spLocks noGrp="1"/>
          </p:cNvSpPr>
          <p:nvPr>
            <p:ph type="title"/>
          </p:nvPr>
        </p:nvSpPr>
        <p:spPr>
          <a:xfrm>
            <a:off x="685800" y="274638"/>
            <a:ext cx="8229600" cy="1143000"/>
          </a:xfrm>
        </p:spPr>
        <p:txBody>
          <a:bodyPr wrap="none">
            <a:normAutofit fontScale="90000"/>
          </a:bodyPr>
          <a:lstStyle/>
          <a:p>
            <a:r>
              <a:rPr lang="en-US" sz="2800" dirty="0" smtClean="0">
                <a:latin typeface="Arial Black" pitchFamily="34" charset="0"/>
              </a:rPr>
              <a:t>“</a:t>
            </a:r>
            <a:r>
              <a:rPr lang="en-US" sz="3556" dirty="0" smtClean="0">
                <a:latin typeface="Arial Black" pitchFamily="34" charset="0"/>
              </a:rPr>
              <a:t>Crossing The Quality Chasm:</a:t>
            </a:r>
            <a:r>
              <a:rPr lang="en-US" sz="2800" dirty="0" smtClean="0">
                <a:latin typeface="Arial Black" pitchFamily="34" charset="0"/>
              </a:rPr>
              <a:t/>
            </a:r>
            <a:br>
              <a:rPr lang="en-US" sz="2800" dirty="0" smtClean="0">
                <a:latin typeface="Arial Black" pitchFamily="34" charset="0"/>
              </a:rPr>
            </a:br>
            <a:r>
              <a:rPr lang="en-US" sz="2667" dirty="0" smtClean="0">
                <a:latin typeface="Arial Black" pitchFamily="34" charset="0"/>
              </a:rPr>
              <a:t>A New Health System for the 21</a:t>
            </a:r>
            <a:r>
              <a:rPr lang="en-US" sz="2667" baseline="30000" dirty="0" smtClean="0">
                <a:latin typeface="Arial Black" pitchFamily="34" charset="0"/>
              </a:rPr>
              <a:t>st</a:t>
            </a:r>
            <a:r>
              <a:rPr lang="en-US" sz="2667" dirty="0" smtClean="0">
                <a:latin typeface="Arial Black" pitchFamily="34" charset="0"/>
              </a:rPr>
              <a:t> Century”</a:t>
            </a:r>
            <a:r>
              <a:rPr lang="en-US" sz="2000" dirty="0" smtClean="0">
                <a:latin typeface="Arial Black" pitchFamily="34" charset="0"/>
              </a:rPr>
              <a:t/>
            </a:r>
            <a:br>
              <a:rPr lang="en-US" sz="2000" dirty="0" smtClean="0">
                <a:latin typeface="Arial Black" pitchFamily="34" charset="0"/>
              </a:rPr>
            </a:br>
            <a:r>
              <a:rPr lang="en-US" sz="1778" dirty="0" smtClean="0">
                <a:latin typeface="Arial Black" pitchFamily="34" charset="0"/>
              </a:rPr>
              <a:t>Institute of Medicine, 2001</a:t>
            </a:r>
            <a:r>
              <a:rPr lang="en-US" sz="2800" dirty="0" smtClean="0">
                <a:latin typeface="Arial Black" pitchFamily="34" charset="0"/>
              </a:rPr>
              <a:t/>
            </a:r>
            <a:br>
              <a:rPr lang="en-US" sz="2800" dirty="0" smtClean="0">
                <a:latin typeface="Arial Black" pitchFamily="34" charset="0"/>
              </a:rPr>
            </a:br>
            <a:r>
              <a:rPr lang="en-US" sz="2800" dirty="0" smtClean="0">
                <a:solidFill>
                  <a:srgbClr val="0000FF"/>
                </a:solidFill>
                <a:latin typeface="Arial Black" pitchFamily="34" charset="0"/>
              </a:rPr>
              <a:t> </a:t>
            </a:r>
          </a:p>
        </p:txBody>
      </p:sp>
      <p:sp>
        <p:nvSpPr>
          <p:cNvPr id="126979" name="Content Placeholder 4"/>
          <p:cNvSpPr>
            <a:spLocks noGrp="1"/>
          </p:cNvSpPr>
          <p:nvPr>
            <p:ph sz="half" idx="2"/>
          </p:nvPr>
        </p:nvSpPr>
        <p:spPr/>
        <p:txBody>
          <a:bodyPr>
            <a:normAutofit fontScale="92500" lnSpcReduction="10000"/>
          </a:bodyPr>
          <a:lstStyle/>
          <a:p>
            <a:pPr>
              <a:buNone/>
            </a:pPr>
            <a:r>
              <a:rPr lang="en-US" sz="1400" b="1" dirty="0" smtClean="0">
                <a:latin typeface="Arial Black"/>
                <a:cs typeface="Arial Black"/>
              </a:rPr>
              <a:t>    </a:t>
            </a:r>
            <a:r>
              <a:rPr lang="en-US" sz="2000" b="1" dirty="0" smtClean="0">
                <a:latin typeface="Arial Black"/>
                <a:cs typeface="Arial Black"/>
              </a:rPr>
              <a:t>“But we are also confident that this higher level of quality cannot be achieved by further stressing current systems of care.</a:t>
            </a:r>
          </a:p>
          <a:p>
            <a:pPr>
              <a:buNone/>
            </a:pPr>
            <a:endParaRPr lang="en-US" sz="2000" b="1" dirty="0" smtClean="0">
              <a:latin typeface="Arial Black"/>
              <a:cs typeface="Arial Black"/>
            </a:endParaRPr>
          </a:p>
          <a:p>
            <a:pPr>
              <a:buNone/>
            </a:pPr>
            <a:r>
              <a:rPr lang="en-US" sz="2000" b="1" dirty="0" smtClean="0">
                <a:latin typeface="Arial Black"/>
                <a:cs typeface="Arial Black"/>
              </a:rPr>
              <a:t>    The current care systems cannot do the job.</a:t>
            </a:r>
          </a:p>
          <a:p>
            <a:pPr>
              <a:buNone/>
            </a:pPr>
            <a:endParaRPr lang="en-US" sz="2000" b="1" dirty="0" smtClean="0">
              <a:latin typeface="Arial Black"/>
              <a:cs typeface="Arial Black"/>
            </a:endParaRPr>
          </a:p>
          <a:p>
            <a:pPr>
              <a:buNone/>
            </a:pPr>
            <a:r>
              <a:rPr lang="en-US" sz="2000" b="1" dirty="0" smtClean="0">
                <a:latin typeface="Arial Black"/>
                <a:cs typeface="Arial Black"/>
              </a:rPr>
              <a:t>    Trying harder will not work.</a:t>
            </a:r>
          </a:p>
          <a:p>
            <a:pPr>
              <a:buNone/>
            </a:pPr>
            <a:endParaRPr lang="en-US" sz="2000" b="1" dirty="0" smtClean="0">
              <a:latin typeface="Arial Black"/>
              <a:cs typeface="Arial Black"/>
            </a:endParaRPr>
          </a:p>
          <a:p>
            <a:pPr>
              <a:buNone/>
            </a:pPr>
            <a:r>
              <a:rPr lang="en-US" sz="2000" b="1" dirty="0" smtClean="0">
                <a:latin typeface="Arial Black"/>
                <a:cs typeface="Arial Black"/>
              </a:rPr>
              <a:t>    Changing systems of care will.”</a:t>
            </a:r>
          </a:p>
          <a:p>
            <a:pPr>
              <a:buNone/>
            </a:pPr>
            <a:endParaRPr lang="en-US" sz="2000" b="1" dirty="0" smtClean="0">
              <a:latin typeface="Arial Black"/>
              <a:cs typeface="Arial Black"/>
            </a:endParaRPr>
          </a:p>
          <a:p>
            <a:pPr>
              <a:buNone/>
            </a:pPr>
            <a:endParaRPr lang="en-US" sz="1400" b="1" dirty="0" smtClean="0">
              <a:latin typeface="Arial Black"/>
              <a:cs typeface="Arial Black"/>
            </a:endParaRPr>
          </a:p>
          <a:p>
            <a:pPr>
              <a:buNone/>
            </a:pPr>
            <a:endParaRPr lang="en-US" b="1" dirty="0" smtClean="0"/>
          </a:p>
          <a:p>
            <a:pPr>
              <a:buNone/>
            </a:pPr>
            <a:endParaRPr lang="en-US" b="1" dirty="0" smtClean="0"/>
          </a:p>
          <a:p>
            <a:pPr>
              <a:buNone/>
            </a:pPr>
            <a:endParaRPr lang="en-US" b="1" dirty="0" smtClean="0"/>
          </a:p>
          <a:p>
            <a:pPr>
              <a:buNone/>
            </a:pPr>
            <a:endParaRPr lang="en-US" b="1" dirty="0" smtClean="0"/>
          </a:p>
        </p:txBody>
      </p:sp>
      <p:sp>
        <p:nvSpPr>
          <p:cNvPr id="5" name="Slide Number Placeholder 4"/>
          <p:cNvSpPr>
            <a:spLocks noGrp="1"/>
          </p:cNvSpPr>
          <p:nvPr>
            <p:ph type="sldNum" sz="quarter" idx="12"/>
          </p:nvPr>
        </p:nvSpPr>
        <p:spPr/>
        <p:txBody>
          <a:bodyPr/>
          <a:lstStyle/>
          <a:p>
            <a:pPr>
              <a:defRPr/>
            </a:pPr>
            <a:fld id="{596EB6A0-1D6A-49DB-8C63-191AAD414BD4}" type="slidenum">
              <a:rPr lang="en-US" smtClean="0"/>
              <a:pPr>
                <a:defRPr/>
              </a:pPr>
              <a:t>6</a:t>
            </a:fld>
            <a:endParaRPr lang="en-US" dirty="0"/>
          </a:p>
        </p:txBody>
      </p:sp>
      <p:pic>
        <p:nvPicPr>
          <p:cNvPr id="7" name="Content Placeholder 6" descr="ChasmCover jpeg.jpg"/>
          <p:cNvPicPr>
            <a:picLocks noGrp="1" noChangeAspect="1"/>
          </p:cNvPicPr>
          <p:nvPr>
            <p:ph sz="half" idx="1"/>
          </p:nvPr>
        </p:nvPicPr>
        <p:blipFill>
          <a:blip r:embed="rId2"/>
          <a:srcRect l="-14262" r="-14262"/>
          <a:stretch>
            <a:fillRect/>
          </a:stretch>
        </p:blipFill>
        <p:spPr>
          <a:xfrm>
            <a:off x="0" y="1417638"/>
            <a:ext cx="4648200" cy="4938712"/>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itle 1"/>
          <p:cNvSpPr>
            <a:spLocks noGrp="1"/>
          </p:cNvSpPr>
          <p:nvPr>
            <p:ph type="title"/>
          </p:nvPr>
        </p:nvSpPr>
        <p:spPr>
          <a:xfrm>
            <a:off x="685800" y="274638"/>
            <a:ext cx="8229600" cy="1143000"/>
          </a:xfrm>
        </p:spPr>
        <p:txBody>
          <a:bodyPr wrap="none">
            <a:normAutofit/>
          </a:bodyPr>
          <a:lstStyle/>
          <a:p>
            <a:r>
              <a:rPr lang="en-US" sz="2800" dirty="0" smtClean="0">
                <a:latin typeface="Arial Black" pitchFamily="34" charset="0"/>
              </a:rPr>
              <a:t>6 Dimensions of Quality</a:t>
            </a:r>
            <a:br>
              <a:rPr lang="en-US" sz="2800" dirty="0" smtClean="0">
                <a:latin typeface="Arial Black" pitchFamily="34" charset="0"/>
              </a:rPr>
            </a:br>
            <a:r>
              <a:rPr lang="en-US" sz="2800" dirty="0" smtClean="0">
                <a:solidFill>
                  <a:srgbClr val="0000FF"/>
                </a:solidFill>
                <a:latin typeface="Arial Black" pitchFamily="34" charset="0"/>
              </a:rPr>
              <a:t> </a:t>
            </a:r>
          </a:p>
        </p:txBody>
      </p:sp>
      <p:sp>
        <p:nvSpPr>
          <p:cNvPr id="126979" name="Content Placeholder 4"/>
          <p:cNvSpPr>
            <a:spLocks noGrp="1"/>
          </p:cNvSpPr>
          <p:nvPr>
            <p:ph sz="half" idx="2"/>
          </p:nvPr>
        </p:nvSpPr>
        <p:spPr/>
        <p:txBody>
          <a:bodyPr>
            <a:normAutofit/>
          </a:bodyPr>
          <a:lstStyle/>
          <a:p>
            <a:pPr>
              <a:buNone/>
            </a:pPr>
            <a:r>
              <a:rPr lang="en-US" sz="2400" b="1" dirty="0" smtClean="0">
                <a:latin typeface="Arial Black"/>
                <a:cs typeface="Arial Black"/>
              </a:rPr>
              <a:t>Health Care should be</a:t>
            </a:r>
          </a:p>
          <a:p>
            <a:pPr>
              <a:buNone/>
            </a:pPr>
            <a:endParaRPr lang="en-US" sz="2400" b="1" dirty="0" smtClean="0">
              <a:latin typeface="Arial Black"/>
              <a:cs typeface="Arial Black"/>
            </a:endParaRPr>
          </a:p>
          <a:p>
            <a:r>
              <a:rPr lang="en-US" b="1" dirty="0" smtClean="0">
                <a:latin typeface="Arial Black"/>
                <a:cs typeface="Arial Black"/>
              </a:rPr>
              <a:t>Safe</a:t>
            </a:r>
          </a:p>
          <a:p>
            <a:r>
              <a:rPr lang="en-US" b="1" dirty="0" smtClean="0">
                <a:latin typeface="Arial Black"/>
                <a:cs typeface="Arial Black"/>
              </a:rPr>
              <a:t>Effective</a:t>
            </a:r>
          </a:p>
          <a:p>
            <a:r>
              <a:rPr lang="en-US" b="1" dirty="0" smtClean="0">
                <a:latin typeface="Arial Black"/>
                <a:cs typeface="Arial Black"/>
              </a:rPr>
              <a:t>Patient-Centered</a:t>
            </a:r>
          </a:p>
          <a:p>
            <a:r>
              <a:rPr lang="en-US" b="1" dirty="0" smtClean="0">
                <a:latin typeface="Arial Black"/>
                <a:cs typeface="Arial Black"/>
              </a:rPr>
              <a:t>Timely </a:t>
            </a:r>
          </a:p>
          <a:p>
            <a:r>
              <a:rPr lang="en-US" b="1" dirty="0" smtClean="0">
                <a:latin typeface="Arial Black"/>
                <a:cs typeface="Arial Black"/>
              </a:rPr>
              <a:t>Efficient </a:t>
            </a:r>
          </a:p>
          <a:p>
            <a:r>
              <a:rPr lang="en-US" b="1" dirty="0" smtClean="0">
                <a:latin typeface="Arial Black"/>
                <a:cs typeface="Arial Black"/>
              </a:rPr>
              <a:t>Equitab</a:t>
            </a:r>
            <a:r>
              <a:rPr lang="en-US" sz="2400" b="1" dirty="0" smtClean="0">
                <a:latin typeface="Arial Black"/>
                <a:cs typeface="Arial Black"/>
              </a:rPr>
              <a:t>le</a:t>
            </a:r>
          </a:p>
        </p:txBody>
      </p:sp>
      <p:sp>
        <p:nvSpPr>
          <p:cNvPr id="5" name="Slide Number Placeholder 4"/>
          <p:cNvSpPr>
            <a:spLocks noGrp="1"/>
          </p:cNvSpPr>
          <p:nvPr>
            <p:ph type="sldNum" sz="quarter" idx="12"/>
          </p:nvPr>
        </p:nvSpPr>
        <p:spPr/>
        <p:txBody>
          <a:bodyPr/>
          <a:lstStyle/>
          <a:p>
            <a:pPr>
              <a:defRPr/>
            </a:pPr>
            <a:fld id="{596EB6A0-1D6A-49DB-8C63-191AAD414BD4}" type="slidenum">
              <a:rPr lang="en-US" smtClean="0"/>
              <a:pPr>
                <a:defRPr/>
              </a:pPr>
              <a:t>7</a:t>
            </a:fld>
            <a:endParaRPr lang="en-US" dirty="0"/>
          </a:p>
        </p:txBody>
      </p:sp>
      <p:pic>
        <p:nvPicPr>
          <p:cNvPr id="7" name="Content Placeholder 6" descr="ChasmCover jpeg.jpg"/>
          <p:cNvPicPr>
            <a:picLocks noGrp="1" noChangeAspect="1"/>
          </p:cNvPicPr>
          <p:nvPr>
            <p:ph sz="half" idx="1"/>
          </p:nvPr>
        </p:nvPicPr>
        <p:blipFill>
          <a:blip r:embed="rId2"/>
          <a:srcRect l="-14262" r="-14262"/>
          <a:stretch>
            <a:fillRect/>
          </a:stretch>
        </p:blipFill>
        <p:spPr>
          <a:xfrm>
            <a:off x="0" y="1417638"/>
            <a:ext cx="4648200" cy="4938712"/>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itle 1"/>
          <p:cNvSpPr>
            <a:spLocks noGrp="1"/>
          </p:cNvSpPr>
          <p:nvPr>
            <p:ph type="title"/>
          </p:nvPr>
        </p:nvSpPr>
        <p:spPr>
          <a:xfrm>
            <a:off x="685800" y="274638"/>
            <a:ext cx="8229600" cy="1143000"/>
          </a:xfrm>
        </p:spPr>
        <p:txBody>
          <a:bodyPr wrap="none">
            <a:normAutofit/>
          </a:bodyPr>
          <a:lstStyle/>
          <a:p>
            <a:r>
              <a:rPr lang="en-US" sz="2800" dirty="0" smtClean="0">
                <a:latin typeface="Arial Black" pitchFamily="34" charset="0"/>
              </a:rPr>
              <a:t>Safe</a:t>
            </a:r>
            <a:br>
              <a:rPr lang="en-US" sz="2800" dirty="0" smtClean="0">
                <a:latin typeface="Arial Black" pitchFamily="34" charset="0"/>
              </a:rPr>
            </a:br>
            <a:r>
              <a:rPr lang="en-US" sz="2800" dirty="0" smtClean="0">
                <a:solidFill>
                  <a:srgbClr val="0000FF"/>
                </a:solidFill>
                <a:latin typeface="Arial Black" pitchFamily="34" charset="0"/>
              </a:rPr>
              <a:t> </a:t>
            </a:r>
          </a:p>
        </p:txBody>
      </p:sp>
      <p:sp>
        <p:nvSpPr>
          <p:cNvPr id="126979" name="Content Placeholder 4"/>
          <p:cNvSpPr>
            <a:spLocks noGrp="1"/>
          </p:cNvSpPr>
          <p:nvPr>
            <p:ph sz="half" idx="2"/>
          </p:nvPr>
        </p:nvSpPr>
        <p:spPr/>
        <p:txBody>
          <a:bodyPr>
            <a:normAutofit/>
          </a:bodyPr>
          <a:lstStyle/>
          <a:p>
            <a:pPr>
              <a:buNone/>
            </a:pPr>
            <a:r>
              <a:rPr lang="en-US" sz="2400" b="1" dirty="0" smtClean="0">
                <a:latin typeface="Arial Black"/>
                <a:cs typeface="Arial Black"/>
              </a:rPr>
              <a:t>  </a:t>
            </a:r>
            <a:r>
              <a:rPr lang="en-US" b="1" dirty="0" smtClean="0">
                <a:latin typeface="Arial Black"/>
                <a:cs typeface="Arial Black"/>
              </a:rPr>
              <a:t>“avoiding injuries to patients from the care that is intended to help them”</a:t>
            </a:r>
          </a:p>
        </p:txBody>
      </p:sp>
      <p:sp>
        <p:nvSpPr>
          <p:cNvPr id="5" name="Slide Number Placeholder 4"/>
          <p:cNvSpPr>
            <a:spLocks noGrp="1"/>
          </p:cNvSpPr>
          <p:nvPr>
            <p:ph type="sldNum" sz="quarter" idx="12"/>
          </p:nvPr>
        </p:nvSpPr>
        <p:spPr/>
        <p:txBody>
          <a:bodyPr/>
          <a:lstStyle/>
          <a:p>
            <a:pPr>
              <a:defRPr/>
            </a:pPr>
            <a:fld id="{596EB6A0-1D6A-49DB-8C63-191AAD414BD4}" type="slidenum">
              <a:rPr lang="en-US" smtClean="0"/>
              <a:pPr>
                <a:defRPr/>
              </a:pPr>
              <a:t>8</a:t>
            </a:fld>
            <a:endParaRPr lang="en-US" dirty="0"/>
          </a:p>
        </p:txBody>
      </p:sp>
      <p:pic>
        <p:nvPicPr>
          <p:cNvPr id="7" name="Content Placeholder 6" descr="ChasmCover jpeg.jpg"/>
          <p:cNvPicPr>
            <a:picLocks noGrp="1" noChangeAspect="1"/>
          </p:cNvPicPr>
          <p:nvPr>
            <p:ph sz="half" idx="1"/>
          </p:nvPr>
        </p:nvPicPr>
        <p:blipFill>
          <a:blip r:embed="rId2"/>
          <a:srcRect l="-14262" r="-14262"/>
          <a:stretch>
            <a:fillRect/>
          </a:stretch>
        </p:blipFill>
        <p:spPr>
          <a:xfrm>
            <a:off x="0" y="1417638"/>
            <a:ext cx="4648200" cy="4938712"/>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itle 1"/>
          <p:cNvSpPr>
            <a:spLocks noGrp="1"/>
          </p:cNvSpPr>
          <p:nvPr>
            <p:ph type="title"/>
          </p:nvPr>
        </p:nvSpPr>
        <p:spPr>
          <a:xfrm>
            <a:off x="685800" y="274638"/>
            <a:ext cx="8229600" cy="1143000"/>
          </a:xfrm>
        </p:spPr>
        <p:txBody>
          <a:bodyPr wrap="none">
            <a:normAutofit/>
          </a:bodyPr>
          <a:lstStyle/>
          <a:p>
            <a:r>
              <a:rPr lang="en-US" sz="2800" dirty="0" smtClean="0">
                <a:latin typeface="Arial Black" pitchFamily="34" charset="0"/>
              </a:rPr>
              <a:t>Effective</a:t>
            </a:r>
            <a:br>
              <a:rPr lang="en-US" sz="2800" dirty="0" smtClean="0">
                <a:latin typeface="Arial Black" pitchFamily="34" charset="0"/>
              </a:rPr>
            </a:br>
            <a:r>
              <a:rPr lang="en-US" sz="2800" dirty="0" smtClean="0">
                <a:solidFill>
                  <a:srgbClr val="0000FF"/>
                </a:solidFill>
                <a:latin typeface="Arial Black" pitchFamily="34" charset="0"/>
              </a:rPr>
              <a:t> </a:t>
            </a:r>
          </a:p>
        </p:txBody>
      </p:sp>
      <p:sp>
        <p:nvSpPr>
          <p:cNvPr id="126979" name="Content Placeholder 4"/>
          <p:cNvSpPr>
            <a:spLocks noGrp="1"/>
          </p:cNvSpPr>
          <p:nvPr>
            <p:ph sz="half" idx="2"/>
          </p:nvPr>
        </p:nvSpPr>
        <p:spPr/>
        <p:txBody>
          <a:bodyPr>
            <a:normAutofit/>
          </a:bodyPr>
          <a:lstStyle/>
          <a:p>
            <a:pPr>
              <a:buNone/>
            </a:pPr>
            <a:r>
              <a:rPr lang="en-US" sz="2400" b="1" dirty="0" smtClean="0">
                <a:latin typeface="Arial Black"/>
                <a:cs typeface="Arial Black"/>
              </a:rPr>
              <a:t>  “providing services based on scientific knowledge to all who could benefit and refraining from providing services to those not likely to benefit (avoiding underuse and over use respectively)”</a:t>
            </a:r>
            <a:endParaRPr lang="en-US" b="1" dirty="0" smtClean="0">
              <a:latin typeface="Arial Black"/>
              <a:cs typeface="Arial Black"/>
            </a:endParaRPr>
          </a:p>
        </p:txBody>
      </p:sp>
      <p:sp>
        <p:nvSpPr>
          <p:cNvPr id="5" name="Slide Number Placeholder 4"/>
          <p:cNvSpPr>
            <a:spLocks noGrp="1"/>
          </p:cNvSpPr>
          <p:nvPr>
            <p:ph type="sldNum" sz="quarter" idx="12"/>
          </p:nvPr>
        </p:nvSpPr>
        <p:spPr/>
        <p:txBody>
          <a:bodyPr/>
          <a:lstStyle/>
          <a:p>
            <a:pPr>
              <a:defRPr/>
            </a:pPr>
            <a:fld id="{596EB6A0-1D6A-49DB-8C63-191AAD414BD4}" type="slidenum">
              <a:rPr lang="en-US" smtClean="0"/>
              <a:pPr>
                <a:defRPr/>
              </a:pPr>
              <a:t>9</a:t>
            </a:fld>
            <a:endParaRPr lang="en-US" dirty="0"/>
          </a:p>
        </p:txBody>
      </p:sp>
      <p:pic>
        <p:nvPicPr>
          <p:cNvPr id="7" name="Content Placeholder 6" descr="ChasmCover jpeg.jpg"/>
          <p:cNvPicPr>
            <a:picLocks noGrp="1" noChangeAspect="1"/>
          </p:cNvPicPr>
          <p:nvPr>
            <p:ph sz="half" idx="1"/>
          </p:nvPr>
        </p:nvPicPr>
        <p:blipFill>
          <a:blip r:embed="rId2"/>
          <a:srcRect l="-14262" r="-14262"/>
          <a:stretch>
            <a:fillRect/>
          </a:stretch>
        </p:blipFill>
        <p:spPr>
          <a:xfrm>
            <a:off x="0" y="1417638"/>
            <a:ext cx="4648200" cy="4938712"/>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66</TotalTime>
  <Words>2131</Words>
  <Application>Microsoft Office PowerPoint</Application>
  <PresentationFormat>On-screen Show (4:3)</PresentationFormat>
  <Paragraphs>411</Paragraphs>
  <Slides>59</Slides>
  <Notes>0</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Office Theme</vt:lpstr>
      <vt:lpstr>Patient-Centered Care: ‘Sounds nice, but I’m already too busy as it is now’</vt:lpstr>
      <vt:lpstr>Harvey Picker 1915-2008</vt:lpstr>
      <vt:lpstr>“Through the Patient’s Eyes” 1993</vt:lpstr>
      <vt:lpstr>Dimensions of Patient-Centered Care</vt:lpstr>
      <vt:lpstr>“Crossing The Quality Chasm: A New Health System for the 21st Century” Institute of Medicine, 2001  </vt:lpstr>
      <vt:lpstr>“Crossing The Quality Chasm: A New Health System for the 21st Century” Institute of Medicine, 2001  </vt:lpstr>
      <vt:lpstr>6 Dimensions of Quality  </vt:lpstr>
      <vt:lpstr>Safe  </vt:lpstr>
      <vt:lpstr>Effective  </vt:lpstr>
      <vt:lpstr>Patient-Centered  </vt:lpstr>
      <vt:lpstr>Timely  </vt:lpstr>
      <vt:lpstr>Efficient  </vt:lpstr>
      <vt:lpstr>Equitable  </vt:lpstr>
      <vt:lpstr>6 Dimensions of Quality  </vt:lpstr>
      <vt:lpstr>Command Philosophy “All Hands” message  to all of the 1800 military staff at Naval Pensacola and out 12 branch clinics in 4 states on my first day as Commanding Officer (CEO) </vt:lpstr>
      <vt:lpstr>Command Philosophy “All Hands” message  to all of the 1800 military staff at Naval Pensacola and out 12 branch clinics in 4 states on my first day as Commanding Officer (CEO)</vt:lpstr>
      <vt:lpstr>Command Philosophy “All Hands” message  to all of the 1800 military staff at Naval Pensacola and out 12 branch clinics in 4 states on my first day as Commanding Officer (CEO)</vt:lpstr>
      <vt:lpstr>Command Philosophy “All Hands” message  to all of the 1800 military staff at Naval Pensacola and out 12 branch clinics in 4 states on my first day as Commanding Officer (CEO) </vt:lpstr>
      <vt:lpstr>Excerpts from Nomination Package for  2003 Picker Institutional Award  submitted by  Jona Raasch COO National Research Corporation</vt:lpstr>
      <vt:lpstr>Excerpts from Nomination Package for  2003 Picker Institutional Award  submitted by  Jona Raasch COO National Research Corporation</vt:lpstr>
      <vt:lpstr>Excerpts from Nomination Package for  2003 Picker Institutional Award  submitted by  Jona Raasch COO National Research Corporation</vt:lpstr>
      <vt:lpstr>Command Philosophy “All Hands” message  to all of the 1800 military staff at Naval Pensacola and out 12 branch clinics in 4 states on  my first day as Commanding Officer (CEO) </vt:lpstr>
      <vt:lpstr>The Fifth Discipline The Art &amp; Practice of Learning Organizations Peter M. Senge  1990</vt:lpstr>
      <vt:lpstr>Best Care at Lower Cost The Path to Continuously Learning Health Care in America Institute of Medicine 2012</vt:lpstr>
      <vt:lpstr>The Vision</vt:lpstr>
      <vt:lpstr>“Uneven Diffusion of Knowledge”  “Best Care at Lower Cost: The Path to Continuously Learning Health Care in America” Institute of Medicine September 2012</vt:lpstr>
      <vt:lpstr>The Fifth Discipline The Art &amp; Practice of Learning Organizations Peter M. Senge  1990</vt:lpstr>
      <vt:lpstr>BIG MED Atul Gawande The New Yorker, August 13 &amp; 20, 2012</vt:lpstr>
      <vt:lpstr>Characteristics of a  Continuously Learning Health Care System</vt:lpstr>
      <vt:lpstr>Characteristics of a  Continuously Learning Health Care System </vt:lpstr>
      <vt:lpstr>Characteristics of a  Continuously Learning Health Care System </vt:lpstr>
      <vt:lpstr>Characteristics of a  Continuously Learning Health Care System </vt:lpstr>
      <vt:lpstr>Characteristics of a  Continuously Learning Health Care System </vt:lpstr>
      <vt:lpstr>Patient-Centered Care: ‘Sounds nice, but I’m already too busy as it is now’  figure reproduced from Best Care at Lower Cost, IOM 2012</vt:lpstr>
      <vt:lpstr>Diagram of process for filling a medication order at one academic medical center Adapted and reprinted with permission from Thompson et al, 2003 in IOM Best Care at Lower Cost Report Sept 2012</vt:lpstr>
      <vt:lpstr>Representative timeline of a patient’s experience in the U.S. Health care system  Best Care at Lower Cost, IOM 2012 data derived from Boyd et al, 2005; Jencks et al, 2009; Pham et al, 2007; Shenson et al, 2007; Whitt et al 2007</vt:lpstr>
      <vt:lpstr>Schematic of the Health Care System Today  Best Care at Lower Cost, IOM 2012</vt:lpstr>
      <vt:lpstr>Schematic of  Learning Health Care system  Best Care at Lower Cost, IOM 2012</vt:lpstr>
      <vt:lpstr>Escape Fire www.escapefiremovie.com</vt:lpstr>
      <vt:lpstr>Slide 40</vt:lpstr>
      <vt:lpstr>Slide 41</vt:lpstr>
      <vt:lpstr>Slide 42</vt:lpstr>
      <vt:lpstr>Slide 43</vt:lpstr>
      <vt:lpstr>Slide 44</vt:lpstr>
      <vt:lpstr>Slide 45</vt:lpstr>
      <vt:lpstr>Slide 46</vt:lpstr>
      <vt:lpstr>Yes to the Mess: Surprising Lessons from Jazz Frank J Barrett </vt:lpstr>
      <vt:lpstr>Patient-Centered Care: Lessons from Risk Communication on “Trust and Credibility”*</vt:lpstr>
      <vt:lpstr>Patient-Centered Care: Lessons from Risk Communication on “Trust and Credibility”*</vt:lpstr>
      <vt:lpstr>Patient-Centered Care: Lessons from Risk Communication on “Trust and Credibility”*</vt:lpstr>
      <vt:lpstr>Patient-Centered Care: Lessons from Risk Communication*</vt:lpstr>
      <vt:lpstr>Patient-Centered  </vt:lpstr>
      <vt:lpstr>Current Status of  Patient-Centered Care*</vt:lpstr>
      <vt:lpstr>Benefits of Patient-Centered Care*</vt:lpstr>
      <vt:lpstr>Escape Fire www.escapefiremovie.com</vt:lpstr>
      <vt:lpstr>Dimensions of Patient-Centered Care</vt:lpstr>
      <vt:lpstr>6 Dimensions of Quality  </vt:lpstr>
      <vt:lpstr>Slide 58</vt:lpstr>
      <vt:lpstr>Slide 59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Patient-Centered Care: ‘Sounds nice, but I’m already too busy as it is now’</dc:title>
  <dc:creator>Sujata Buck</dc:creator>
  <cp:lastModifiedBy>Denise Gower</cp:lastModifiedBy>
  <cp:revision>7</cp:revision>
  <dcterms:created xsi:type="dcterms:W3CDTF">2012-10-10T17:01:03Z</dcterms:created>
  <dcterms:modified xsi:type="dcterms:W3CDTF">2012-10-19T17:04:27Z</dcterms:modified>
</cp:coreProperties>
</file>