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2.xml" ContentType="application/vnd.openxmlformats-officedocument.presentationml.tags+xml"/>
  <Default Extension="xls" ContentType="application/vnd.ms-excel"/>
  <Override PartName="/ppt/slides/slide22.xml" ContentType="application/vnd.openxmlformats-officedocument.presentationml.slide+xml"/>
  <Override PartName="/ppt/slides/slide28.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ppt/diagrams/colors1.xml" ContentType="application/vnd.openxmlformats-officedocument.drawingml.diagramColors+xml"/>
  <Override PartName="/ppt/slides/slide30.xml" ContentType="application/vnd.openxmlformats-officedocument.presentationml.slide+xml"/>
  <Override PartName="/ppt/notesSlides/notesSlide9.xml" ContentType="application/vnd.openxmlformats-officedocument.presentationml.notesSlide+xml"/>
  <Override PartName="/docProps/app.xml" ContentType="application/vnd.openxmlformats-officedocument.extended-properties+xml"/>
  <Override PartName="/ppt/diagrams/layout1.xml" ContentType="application/vnd.openxmlformats-officedocument.drawingml.diagramLayout+xml"/>
  <Override PartName="/ppt/slides/slide11.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tags/tag3.xml" ContentType="application/vnd.openxmlformats-officedocument.presentationml.tags+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diagrams/data1.xml" ContentType="application/vnd.openxmlformats-officedocument.drawingml.diagramData+xml"/>
  <Override PartName="/ppt/notesSlides/notesSlide7.xml" ContentType="application/vnd.openxmlformats-officedocument.presentationml.notesSlide+xml"/>
  <Override PartName="/ppt/slides/slide25.xml" ContentType="application/vnd.openxmlformats-officedocument.presentationml.slide+xml"/>
  <Override PartName="/ppt/notesSlides/notesSlide4.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slides/slide14.xml" ContentType="application/vnd.openxmlformats-officedocument.presentationml.slide+xml"/>
  <Default Extension="pict" ContentType="image/pict"/>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diagrams/quickStyle1.xml" ContentType="application/vnd.openxmlformats-officedocument.drawingml.diagramStyl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slides/slide33.xml" ContentType="application/vnd.openxmlformats-officedocument.presentationml.slide+xml"/>
  <Override PartName="/ppt/presProps.xml" ContentType="application/vnd.openxmlformats-officedocument.presentationml.presProps+xml"/>
  <Default Extension="jpeg" ContentType="image/jpeg"/>
  <Default Extension="vml" ContentType="application/vnd.openxmlformats-officedocument.vmlDrawin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s/slide8.xml" ContentType="application/vnd.openxmlformats-officedocument.presentationml.slide+xml"/>
  <Override PartName="/ppt/slides/slide31.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diagrams/drawing1.xml" ContentType="application/vnd.ms-office.drawingml.diagramDrawing+xml"/>
  <Override PartName="/ppt/slides/slide24.xml" ContentType="application/vnd.openxmlformats-officedocument.presentationml.slide+xml"/>
  <Override PartName="/ppt/tags/tag1.xml" ContentType="application/vnd.openxmlformats-officedocument.presentationml.tags+xml"/>
  <Override PartName="/ppt/slides/slide32.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Layouts/slideLayout12.xml" ContentType="application/vnd.openxmlformats-officedocument.presentationml.slideLayout+xml"/>
  <Override PartName="/ppt/slides/slide19.xml" ContentType="application/vnd.openxmlformats-officedocument.presentationml.slide+xml"/>
  <Override PartName="/ppt/slides/slide12.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p:sldMasterIdLst>
    <p:sldMasterId id="2147483648" r:id="rId1"/>
  </p:sldMasterIdLst>
  <p:notesMasterIdLst>
    <p:notesMasterId r:id="rId35"/>
  </p:notesMasterIdLst>
  <p:handoutMasterIdLst>
    <p:handoutMasterId r:id="rId36"/>
  </p:handoutMasterIdLst>
  <p:sldIdLst>
    <p:sldId id="462" r:id="rId2"/>
    <p:sldId id="463" r:id="rId3"/>
    <p:sldId id="464" r:id="rId4"/>
    <p:sldId id="465" r:id="rId5"/>
    <p:sldId id="466" r:id="rId6"/>
    <p:sldId id="467" r:id="rId7"/>
    <p:sldId id="468" r:id="rId8"/>
    <p:sldId id="469" r:id="rId9"/>
    <p:sldId id="470" r:id="rId10"/>
    <p:sldId id="473" r:id="rId11"/>
    <p:sldId id="471" r:id="rId12"/>
    <p:sldId id="472" r:id="rId13"/>
    <p:sldId id="429" r:id="rId14"/>
    <p:sldId id="396" r:id="rId15"/>
    <p:sldId id="419" r:id="rId16"/>
    <p:sldId id="402" r:id="rId17"/>
    <p:sldId id="422" r:id="rId18"/>
    <p:sldId id="386" r:id="rId19"/>
    <p:sldId id="410" r:id="rId20"/>
    <p:sldId id="411" r:id="rId21"/>
    <p:sldId id="370" r:id="rId22"/>
    <p:sldId id="398" r:id="rId23"/>
    <p:sldId id="461" r:id="rId24"/>
    <p:sldId id="459" r:id="rId25"/>
    <p:sldId id="436" r:id="rId26"/>
    <p:sldId id="437" r:id="rId27"/>
    <p:sldId id="438" r:id="rId28"/>
    <p:sldId id="444" r:id="rId29"/>
    <p:sldId id="452" r:id="rId30"/>
    <p:sldId id="439" r:id="rId31"/>
    <p:sldId id="448" r:id="rId32"/>
    <p:sldId id="450" r:id="rId33"/>
    <p:sldId id="424" r:id="rId34"/>
  </p:sldIdLst>
  <p:sldSz cx="9144000" cy="6858000" type="screen4x3"/>
  <p:notesSz cx="6858000" cy="9144000"/>
  <p:defaultTextStyle>
    <a:defPPr>
      <a:defRPr lang="en-US"/>
    </a:defPPr>
    <a:lvl1pPr algn="l" rtl="0" fontAlgn="base">
      <a:spcBef>
        <a:spcPct val="0"/>
      </a:spcBef>
      <a:spcAft>
        <a:spcPct val="0"/>
      </a:spcAft>
      <a:defRPr sz="2400" u="sng" kern="1200">
        <a:solidFill>
          <a:schemeClr val="tx1"/>
        </a:solidFill>
        <a:latin typeface="Times"/>
        <a:ea typeface="+mn-ea"/>
        <a:cs typeface="Arial" pitchFamily="34" charset="0"/>
      </a:defRPr>
    </a:lvl1pPr>
    <a:lvl2pPr marL="457200" algn="l" rtl="0" fontAlgn="base">
      <a:spcBef>
        <a:spcPct val="0"/>
      </a:spcBef>
      <a:spcAft>
        <a:spcPct val="0"/>
      </a:spcAft>
      <a:defRPr sz="2400" u="sng" kern="1200">
        <a:solidFill>
          <a:schemeClr val="tx1"/>
        </a:solidFill>
        <a:latin typeface="Times"/>
        <a:ea typeface="+mn-ea"/>
        <a:cs typeface="Arial" pitchFamily="34" charset="0"/>
      </a:defRPr>
    </a:lvl2pPr>
    <a:lvl3pPr marL="914400" algn="l" rtl="0" fontAlgn="base">
      <a:spcBef>
        <a:spcPct val="0"/>
      </a:spcBef>
      <a:spcAft>
        <a:spcPct val="0"/>
      </a:spcAft>
      <a:defRPr sz="2400" u="sng" kern="1200">
        <a:solidFill>
          <a:schemeClr val="tx1"/>
        </a:solidFill>
        <a:latin typeface="Times"/>
        <a:ea typeface="+mn-ea"/>
        <a:cs typeface="Arial" pitchFamily="34" charset="0"/>
      </a:defRPr>
    </a:lvl3pPr>
    <a:lvl4pPr marL="1371600" algn="l" rtl="0" fontAlgn="base">
      <a:spcBef>
        <a:spcPct val="0"/>
      </a:spcBef>
      <a:spcAft>
        <a:spcPct val="0"/>
      </a:spcAft>
      <a:defRPr sz="2400" u="sng" kern="1200">
        <a:solidFill>
          <a:schemeClr val="tx1"/>
        </a:solidFill>
        <a:latin typeface="Times"/>
        <a:ea typeface="+mn-ea"/>
        <a:cs typeface="Arial" pitchFamily="34" charset="0"/>
      </a:defRPr>
    </a:lvl4pPr>
    <a:lvl5pPr marL="1828800" algn="l" rtl="0" fontAlgn="base">
      <a:spcBef>
        <a:spcPct val="0"/>
      </a:spcBef>
      <a:spcAft>
        <a:spcPct val="0"/>
      </a:spcAft>
      <a:defRPr sz="2400" u="sng" kern="1200">
        <a:solidFill>
          <a:schemeClr val="tx1"/>
        </a:solidFill>
        <a:latin typeface="Times"/>
        <a:ea typeface="+mn-ea"/>
        <a:cs typeface="Arial" pitchFamily="34" charset="0"/>
      </a:defRPr>
    </a:lvl5pPr>
    <a:lvl6pPr marL="2286000" algn="l" defTabSz="914400" rtl="0" eaLnBrk="1" latinLnBrk="0" hangingPunct="1">
      <a:defRPr sz="2400" u="sng" kern="1200">
        <a:solidFill>
          <a:schemeClr val="tx1"/>
        </a:solidFill>
        <a:latin typeface="Times"/>
        <a:ea typeface="+mn-ea"/>
        <a:cs typeface="Arial" pitchFamily="34" charset="0"/>
      </a:defRPr>
    </a:lvl6pPr>
    <a:lvl7pPr marL="2743200" algn="l" defTabSz="914400" rtl="0" eaLnBrk="1" latinLnBrk="0" hangingPunct="1">
      <a:defRPr sz="2400" u="sng" kern="1200">
        <a:solidFill>
          <a:schemeClr val="tx1"/>
        </a:solidFill>
        <a:latin typeface="Times"/>
        <a:ea typeface="+mn-ea"/>
        <a:cs typeface="Arial" pitchFamily="34" charset="0"/>
      </a:defRPr>
    </a:lvl7pPr>
    <a:lvl8pPr marL="3200400" algn="l" defTabSz="914400" rtl="0" eaLnBrk="1" latinLnBrk="0" hangingPunct="1">
      <a:defRPr sz="2400" u="sng" kern="1200">
        <a:solidFill>
          <a:schemeClr val="tx1"/>
        </a:solidFill>
        <a:latin typeface="Times"/>
        <a:ea typeface="+mn-ea"/>
        <a:cs typeface="Arial" pitchFamily="34" charset="0"/>
      </a:defRPr>
    </a:lvl8pPr>
    <a:lvl9pPr marL="3657600" algn="l" defTabSz="914400" rtl="0" eaLnBrk="1" latinLnBrk="0" hangingPunct="1">
      <a:defRPr sz="2400" u="sng" kern="1200">
        <a:solidFill>
          <a:schemeClr val="tx1"/>
        </a:solidFill>
        <a:latin typeface="Times"/>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2C77"/>
    <a:srgbClr val="254B8E"/>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showComments="0">
  <p:normalViewPr>
    <p:restoredLeft sz="19794" autoAdjust="0"/>
    <p:restoredTop sz="90824" autoAdjust="0"/>
  </p:normalViewPr>
  <p:slideViewPr>
    <p:cSldViewPr>
      <p:cViewPr varScale="1">
        <p:scale>
          <a:sx n="78" d="100"/>
          <a:sy n="78" d="100"/>
        </p:scale>
        <p:origin x="-1648" y="-11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35" Type="http://schemas.openxmlformats.org/officeDocument/2006/relationships/notesMaster" Target="notesMasters/notesMaster1.xml"/><Relationship Id="rId31" Type="http://schemas.openxmlformats.org/officeDocument/2006/relationships/slide" Target="slides/slide30.xml"/><Relationship Id="rId34" Type="http://schemas.openxmlformats.org/officeDocument/2006/relationships/slide" Target="slides/slide33.xml"/><Relationship Id="rId39" Type="http://schemas.openxmlformats.org/officeDocument/2006/relationships/viewProps" Target="viewProps.xml"/><Relationship Id="rId40" Type="http://schemas.openxmlformats.org/officeDocument/2006/relationships/theme" Target="theme/theme1.xml"/><Relationship Id="rId7" Type="http://schemas.openxmlformats.org/officeDocument/2006/relationships/slide" Target="slides/slide6.xml"/><Relationship Id="rId36" Type="http://schemas.openxmlformats.org/officeDocument/2006/relationships/handoutMaster" Target="handoutMasters/handoutMaster1.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slide" Target="slides/slide31.xml"/><Relationship Id="rId37" Type="http://schemas.openxmlformats.org/officeDocument/2006/relationships/printerSettings" Target="printerSettings/printerSettings1.bin"/><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38" Type="http://schemas.openxmlformats.org/officeDocument/2006/relationships/presProps" Target="presProps.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14D1CF-CEEE-47CE-852F-C8036CA65F21}" type="doc">
      <dgm:prSet loTypeId="urn:microsoft.com/office/officeart/2005/8/layout/pyramid1" loCatId="pyramid" qsTypeId="urn:microsoft.com/office/officeart/2005/8/quickstyle/simple1" qsCatId="simple" csTypeId="urn:microsoft.com/office/officeart/2005/8/colors/accent1_2" csCatId="accent1" phldr="1"/>
      <dgm:spPr/>
    </dgm:pt>
    <dgm:pt modelId="{48ABB3B0-37CE-4E59-82C0-A0B02907575E}">
      <dgm:prSet phldrT="[Text]" custT="1"/>
      <dgm:spPr>
        <a:solidFill>
          <a:schemeClr val="tx2">
            <a:lumMod val="40000"/>
            <a:lumOff val="60000"/>
          </a:schemeClr>
        </a:solidFill>
      </dgm:spPr>
      <dgm:t>
        <a:bodyPr/>
        <a:lstStyle/>
        <a:p>
          <a:r>
            <a:rPr lang="en-US" sz="1600" b="1" dirty="0" smtClean="0">
              <a:solidFill>
                <a:schemeClr val="tx1"/>
              </a:solidFill>
            </a:rPr>
            <a:t>High Risk- </a:t>
          </a:r>
          <a:r>
            <a:rPr lang="en-US" sz="1600" dirty="0" err="1" smtClean="0">
              <a:solidFill>
                <a:schemeClr val="tx1"/>
              </a:solidFill>
            </a:rPr>
            <a:t>mult</a:t>
          </a:r>
          <a:r>
            <a:rPr lang="en-US" sz="1600" dirty="0" smtClean="0">
              <a:solidFill>
                <a:schemeClr val="tx1"/>
              </a:solidFill>
            </a:rPr>
            <a:t> chronic diseases, high </a:t>
          </a:r>
          <a:r>
            <a:rPr lang="en-US" sz="1600" dirty="0" err="1" smtClean="0">
              <a:solidFill>
                <a:schemeClr val="tx1"/>
              </a:solidFill>
            </a:rPr>
            <a:t>utilizers</a:t>
          </a:r>
          <a:r>
            <a:rPr lang="en-US" sz="1600" dirty="0" smtClean="0">
              <a:solidFill>
                <a:schemeClr val="tx1"/>
              </a:solidFill>
            </a:rPr>
            <a:t>      (3-5%)</a:t>
          </a:r>
          <a:endParaRPr lang="en-US" sz="1600" dirty="0">
            <a:solidFill>
              <a:schemeClr val="tx1"/>
            </a:solidFill>
          </a:endParaRPr>
        </a:p>
      </dgm:t>
    </dgm:pt>
    <dgm:pt modelId="{1B5B4ACA-67F2-443F-8BB4-440173AFC375}" type="parTrans" cxnId="{D4C8A737-C1C6-4E6C-8AFE-6836F0009772}">
      <dgm:prSet/>
      <dgm:spPr/>
      <dgm:t>
        <a:bodyPr/>
        <a:lstStyle/>
        <a:p>
          <a:endParaRPr lang="en-US"/>
        </a:p>
      </dgm:t>
    </dgm:pt>
    <dgm:pt modelId="{33922E71-23A8-4D74-9975-13B7550E4903}" type="sibTrans" cxnId="{D4C8A737-C1C6-4E6C-8AFE-6836F0009772}">
      <dgm:prSet/>
      <dgm:spPr/>
      <dgm:t>
        <a:bodyPr/>
        <a:lstStyle/>
        <a:p>
          <a:endParaRPr lang="en-US"/>
        </a:p>
      </dgm:t>
    </dgm:pt>
    <dgm:pt modelId="{36BC71E5-6822-4D07-A4E8-7217A106C139}">
      <dgm:prSet phldrT="[Text]" custT="1"/>
      <dgm:spPr/>
      <dgm:t>
        <a:bodyPr/>
        <a:lstStyle/>
        <a:p>
          <a:r>
            <a:rPr lang="en-US" sz="1600" b="1" dirty="0" smtClean="0"/>
            <a:t>Medium Risk- </a:t>
          </a:r>
          <a:r>
            <a:rPr lang="en-US" sz="1600" dirty="0" smtClean="0"/>
            <a:t>1 chronic disease, maybe overweight or smoker</a:t>
          </a:r>
          <a:endParaRPr lang="en-US" sz="1600" dirty="0"/>
        </a:p>
      </dgm:t>
    </dgm:pt>
    <dgm:pt modelId="{ED6A607B-C035-4B7B-BFAD-CD03757C0E13}" type="parTrans" cxnId="{D6CA3D05-59ED-4F38-B24E-F7A11BCFD795}">
      <dgm:prSet/>
      <dgm:spPr/>
      <dgm:t>
        <a:bodyPr/>
        <a:lstStyle/>
        <a:p>
          <a:endParaRPr lang="en-US"/>
        </a:p>
      </dgm:t>
    </dgm:pt>
    <dgm:pt modelId="{C3588E8E-038E-4853-8A09-E6D6FCCF5AD8}" type="sibTrans" cxnId="{D6CA3D05-59ED-4F38-B24E-F7A11BCFD795}">
      <dgm:prSet/>
      <dgm:spPr/>
      <dgm:t>
        <a:bodyPr/>
        <a:lstStyle/>
        <a:p>
          <a:endParaRPr lang="en-US"/>
        </a:p>
      </dgm:t>
    </dgm:pt>
    <dgm:pt modelId="{DA7EB66F-5049-4E6A-907B-D27CDEB0913D}">
      <dgm:prSet phldrT="[Text]" custT="1"/>
      <dgm:spPr>
        <a:solidFill>
          <a:schemeClr val="accent1">
            <a:lumMod val="50000"/>
          </a:schemeClr>
        </a:solidFill>
      </dgm:spPr>
      <dgm:t>
        <a:bodyPr/>
        <a:lstStyle/>
        <a:p>
          <a:r>
            <a:rPr lang="en-US" sz="1800" dirty="0" smtClean="0"/>
            <a:t>Low Risk- healthy</a:t>
          </a:r>
          <a:endParaRPr lang="en-US" sz="1800" dirty="0"/>
        </a:p>
      </dgm:t>
    </dgm:pt>
    <dgm:pt modelId="{8E817658-794E-4954-B75F-F090672E07D7}" type="parTrans" cxnId="{35994DF1-0C3F-4E91-BCAB-4E3B755A1214}">
      <dgm:prSet/>
      <dgm:spPr/>
      <dgm:t>
        <a:bodyPr/>
        <a:lstStyle/>
        <a:p>
          <a:endParaRPr lang="en-US"/>
        </a:p>
      </dgm:t>
    </dgm:pt>
    <dgm:pt modelId="{E0E0EB96-EC38-4B9D-9CF1-3D6D17D97AAE}" type="sibTrans" cxnId="{35994DF1-0C3F-4E91-BCAB-4E3B755A1214}">
      <dgm:prSet/>
      <dgm:spPr/>
      <dgm:t>
        <a:bodyPr/>
        <a:lstStyle/>
        <a:p>
          <a:endParaRPr lang="en-US"/>
        </a:p>
      </dgm:t>
    </dgm:pt>
    <dgm:pt modelId="{C5F0C884-A4A3-43F8-B8B1-69278759E374}" type="pres">
      <dgm:prSet presAssocID="{0D14D1CF-CEEE-47CE-852F-C8036CA65F21}" presName="Name0" presStyleCnt="0">
        <dgm:presLayoutVars>
          <dgm:dir/>
          <dgm:animLvl val="lvl"/>
          <dgm:resizeHandles val="exact"/>
        </dgm:presLayoutVars>
      </dgm:prSet>
      <dgm:spPr/>
    </dgm:pt>
    <dgm:pt modelId="{8230C257-7BFA-49CA-838D-FC4294AEF583}" type="pres">
      <dgm:prSet presAssocID="{48ABB3B0-37CE-4E59-82C0-A0B02907575E}" presName="Name8" presStyleCnt="0"/>
      <dgm:spPr/>
    </dgm:pt>
    <dgm:pt modelId="{D709DE32-2296-48AA-B4E7-CCAF461FEF08}" type="pres">
      <dgm:prSet presAssocID="{48ABB3B0-37CE-4E59-82C0-A0B02907575E}" presName="level" presStyleLbl="node1" presStyleIdx="0" presStyleCnt="3" custScaleX="99873" custScaleY="100096">
        <dgm:presLayoutVars>
          <dgm:chMax val="1"/>
          <dgm:bulletEnabled val="1"/>
        </dgm:presLayoutVars>
      </dgm:prSet>
      <dgm:spPr/>
      <dgm:t>
        <a:bodyPr/>
        <a:lstStyle/>
        <a:p>
          <a:endParaRPr lang="en-US"/>
        </a:p>
      </dgm:t>
    </dgm:pt>
    <dgm:pt modelId="{EEE7D5A8-8666-4D36-B270-67F87C90E50B}" type="pres">
      <dgm:prSet presAssocID="{48ABB3B0-37CE-4E59-82C0-A0B02907575E}" presName="levelTx" presStyleLbl="revTx" presStyleIdx="0" presStyleCnt="0">
        <dgm:presLayoutVars>
          <dgm:chMax val="1"/>
          <dgm:bulletEnabled val="1"/>
        </dgm:presLayoutVars>
      </dgm:prSet>
      <dgm:spPr/>
      <dgm:t>
        <a:bodyPr/>
        <a:lstStyle/>
        <a:p>
          <a:endParaRPr lang="en-US"/>
        </a:p>
      </dgm:t>
    </dgm:pt>
    <dgm:pt modelId="{68364C98-8B37-4BCE-AD82-3AA717633379}" type="pres">
      <dgm:prSet presAssocID="{36BC71E5-6822-4D07-A4E8-7217A106C139}" presName="Name8" presStyleCnt="0"/>
      <dgm:spPr/>
    </dgm:pt>
    <dgm:pt modelId="{9EAEBA2A-1173-45A5-AF56-954DAE672BB3}" type="pres">
      <dgm:prSet presAssocID="{36BC71E5-6822-4D07-A4E8-7217A106C139}" presName="level" presStyleLbl="node1" presStyleIdx="1" presStyleCnt="3" custScaleY="109032">
        <dgm:presLayoutVars>
          <dgm:chMax val="1"/>
          <dgm:bulletEnabled val="1"/>
        </dgm:presLayoutVars>
      </dgm:prSet>
      <dgm:spPr/>
      <dgm:t>
        <a:bodyPr/>
        <a:lstStyle/>
        <a:p>
          <a:endParaRPr lang="en-US"/>
        </a:p>
      </dgm:t>
    </dgm:pt>
    <dgm:pt modelId="{03229336-FCE4-482D-BA4B-976A5C40613C}" type="pres">
      <dgm:prSet presAssocID="{36BC71E5-6822-4D07-A4E8-7217A106C139}" presName="levelTx" presStyleLbl="revTx" presStyleIdx="0" presStyleCnt="0">
        <dgm:presLayoutVars>
          <dgm:chMax val="1"/>
          <dgm:bulletEnabled val="1"/>
        </dgm:presLayoutVars>
      </dgm:prSet>
      <dgm:spPr/>
      <dgm:t>
        <a:bodyPr/>
        <a:lstStyle/>
        <a:p>
          <a:endParaRPr lang="en-US"/>
        </a:p>
      </dgm:t>
    </dgm:pt>
    <dgm:pt modelId="{B0D3B968-D13C-414D-9147-746CF10702BC}" type="pres">
      <dgm:prSet presAssocID="{DA7EB66F-5049-4E6A-907B-D27CDEB0913D}" presName="Name8" presStyleCnt="0"/>
      <dgm:spPr/>
    </dgm:pt>
    <dgm:pt modelId="{51B1D1E4-AF97-4455-A2BA-49EC4C43DE3A}" type="pres">
      <dgm:prSet presAssocID="{DA7EB66F-5049-4E6A-907B-D27CDEB0913D}" presName="level" presStyleLbl="node1" presStyleIdx="2" presStyleCnt="3">
        <dgm:presLayoutVars>
          <dgm:chMax val="1"/>
          <dgm:bulletEnabled val="1"/>
        </dgm:presLayoutVars>
      </dgm:prSet>
      <dgm:spPr/>
      <dgm:t>
        <a:bodyPr/>
        <a:lstStyle/>
        <a:p>
          <a:endParaRPr lang="en-US"/>
        </a:p>
      </dgm:t>
    </dgm:pt>
    <dgm:pt modelId="{A5D39AD9-0C45-47E3-AC45-2B24A23F052E}" type="pres">
      <dgm:prSet presAssocID="{DA7EB66F-5049-4E6A-907B-D27CDEB0913D}" presName="levelTx" presStyleLbl="revTx" presStyleIdx="0" presStyleCnt="0">
        <dgm:presLayoutVars>
          <dgm:chMax val="1"/>
          <dgm:bulletEnabled val="1"/>
        </dgm:presLayoutVars>
      </dgm:prSet>
      <dgm:spPr/>
      <dgm:t>
        <a:bodyPr/>
        <a:lstStyle/>
        <a:p>
          <a:endParaRPr lang="en-US"/>
        </a:p>
      </dgm:t>
    </dgm:pt>
  </dgm:ptLst>
  <dgm:cxnLst>
    <dgm:cxn modelId="{23B14C70-8072-47DF-83A0-ABF29AA01598}" type="presOf" srcId="{48ABB3B0-37CE-4E59-82C0-A0B02907575E}" destId="{D709DE32-2296-48AA-B4E7-CCAF461FEF08}" srcOrd="0" destOrd="0" presId="urn:microsoft.com/office/officeart/2005/8/layout/pyramid1"/>
    <dgm:cxn modelId="{5A26DEB1-5146-40CD-A16D-A414A9336F77}" type="presOf" srcId="{0D14D1CF-CEEE-47CE-852F-C8036CA65F21}" destId="{C5F0C884-A4A3-43F8-B8B1-69278759E374}" srcOrd="0" destOrd="0" presId="urn:microsoft.com/office/officeart/2005/8/layout/pyramid1"/>
    <dgm:cxn modelId="{6CB90C22-23D9-473D-86D8-23DEECC7918E}" type="presOf" srcId="{DA7EB66F-5049-4E6A-907B-D27CDEB0913D}" destId="{51B1D1E4-AF97-4455-A2BA-49EC4C43DE3A}" srcOrd="0" destOrd="0" presId="urn:microsoft.com/office/officeart/2005/8/layout/pyramid1"/>
    <dgm:cxn modelId="{D4C8A737-C1C6-4E6C-8AFE-6836F0009772}" srcId="{0D14D1CF-CEEE-47CE-852F-C8036CA65F21}" destId="{48ABB3B0-37CE-4E59-82C0-A0B02907575E}" srcOrd="0" destOrd="0" parTransId="{1B5B4ACA-67F2-443F-8BB4-440173AFC375}" sibTransId="{33922E71-23A8-4D74-9975-13B7550E4903}"/>
    <dgm:cxn modelId="{D6CA3D05-59ED-4F38-B24E-F7A11BCFD795}" srcId="{0D14D1CF-CEEE-47CE-852F-C8036CA65F21}" destId="{36BC71E5-6822-4D07-A4E8-7217A106C139}" srcOrd="1" destOrd="0" parTransId="{ED6A607B-C035-4B7B-BFAD-CD03757C0E13}" sibTransId="{C3588E8E-038E-4853-8A09-E6D6FCCF5AD8}"/>
    <dgm:cxn modelId="{FA4E79E0-E14A-4989-B117-1F19B96DCC7E}" type="presOf" srcId="{36BC71E5-6822-4D07-A4E8-7217A106C139}" destId="{9EAEBA2A-1173-45A5-AF56-954DAE672BB3}" srcOrd="0" destOrd="0" presId="urn:microsoft.com/office/officeart/2005/8/layout/pyramid1"/>
    <dgm:cxn modelId="{35994DF1-0C3F-4E91-BCAB-4E3B755A1214}" srcId="{0D14D1CF-CEEE-47CE-852F-C8036CA65F21}" destId="{DA7EB66F-5049-4E6A-907B-D27CDEB0913D}" srcOrd="2" destOrd="0" parTransId="{8E817658-794E-4954-B75F-F090672E07D7}" sibTransId="{E0E0EB96-EC38-4B9D-9CF1-3D6D17D97AAE}"/>
    <dgm:cxn modelId="{BB8CA951-02AD-4C17-87C1-A86101822980}" type="presOf" srcId="{48ABB3B0-37CE-4E59-82C0-A0B02907575E}" destId="{EEE7D5A8-8666-4D36-B270-67F87C90E50B}" srcOrd="1" destOrd="0" presId="urn:microsoft.com/office/officeart/2005/8/layout/pyramid1"/>
    <dgm:cxn modelId="{9E59AF6E-9858-4765-9ABD-5FEF71D9C504}" type="presOf" srcId="{36BC71E5-6822-4D07-A4E8-7217A106C139}" destId="{03229336-FCE4-482D-BA4B-976A5C40613C}" srcOrd="1" destOrd="0" presId="urn:microsoft.com/office/officeart/2005/8/layout/pyramid1"/>
    <dgm:cxn modelId="{460D15E5-F417-439C-A688-E060D2BD0481}" type="presOf" srcId="{DA7EB66F-5049-4E6A-907B-D27CDEB0913D}" destId="{A5D39AD9-0C45-47E3-AC45-2B24A23F052E}" srcOrd="1" destOrd="0" presId="urn:microsoft.com/office/officeart/2005/8/layout/pyramid1"/>
    <dgm:cxn modelId="{87DAAAA0-2AEB-418A-99B8-90BB3EBD114E}" type="presParOf" srcId="{C5F0C884-A4A3-43F8-B8B1-69278759E374}" destId="{8230C257-7BFA-49CA-838D-FC4294AEF583}" srcOrd="0" destOrd="0" presId="urn:microsoft.com/office/officeart/2005/8/layout/pyramid1"/>
    <dgm:cxn modelId="{17B9BEDF-4727-457C-B4FE-344B7C7CBACE}" type="presParOf" srcId="{8230C257-7BFA-49CA-838D-FC4294AEF583}" destId="{D709DE32-2296-48AA-B4E7-CCAF461FEF08}" srcOrd="0" destOrd="0" presId="urn:microsoft.com/office/officeart/2005/8/layout/pyramid1"/>
    <dgm:cxn modelId="{0D4AD676-9718-4059-A466-853F48B3B7B9}" type="presParOf" srcId="{8230C257-7BFA-49CA-838D-FC4294AEF583}" destId="{EEE7D5A8-8666-4D36-B270-67F87C90E50B}" srcOrd="1" destOrd="0" presId="urn:microsoft.com/office/officeart/2005/8/layout/pyramid1"/>
    <dgm:cxn modelId="{A989CDE9-900E-4129-B1E2-9336942CB18E}" type="presParOf" srcId="{C5F0C884-A4A3-43F8-B8B1-69278759E374}" destId="{68364C98-8B37-4BCE-AD82-3AA717633379}" srcOrd="1" destOrd="0" presId="urn:microsoft.com/office/officeart/2005/8/layout/pyramid1"/>
    <dgm:cxn modelId="{3B86BA3D-24FE-48FC-9FDB-EA519A5FAF79}" type="presParOf" srcId="{68364C98-8B37-4BCE-AD82-3AA717633379}" destId="{9EAEBA2A-1173-45A5-AF56-954DAE672BB3}" srcOrd="0" destOrd="0" presId="urn:microsoft.com/office/officeart/2005/8/layout/pyramid1"/>
    <dgm:cxn modelId="{716870A8-A7E7-49AF-A797-3E6BABF53180}" type="presParOf" srcId="{68364C98-8B37-4BCE-AD82-3AA717633379}" destId="{03229336-FCE4-482D-BA4B-976A5C40613C}" srcOrd="1" destOrd="0" presId="urn:microsoft.com/office/officeart/2005/8/layout/pyramid1"/>
    <dgm:cxn modelId="{0BB1DDD1-A5D8-4E15-B9AF-5D4B8DDEAD93}" type="presParOf" srcId="{C5F0C884-A4A3-43F8-B8B1-69278759E374}" destId="{B0D3B968-D13C-414D-9147-746CF10702BC}" srcOrd="2" destOrd="0" presId="urn:microsoft.com/office/officeart/2005/8/layout/pyramid1"/>
    <dgm:cxn modelId="{AEC91F67-1A6B-496D-8FD9-690234629947}" type="presParOf" srcId="{B0D3B968-D13C-414D-9147-746CF10702BC}" destId="{51B1D1E4-AF97-4455-A2BA-49EC4C43DE3A}" srcOrd="0" destOrd="0" presId="urn:microsoft.com/office/officeart/2005/8/layout/pyramid1"/>
    <dgm:cxn modelId="{16473A8D-FAB4-4BCB-B8C4-1031A249CBE5}" type="presParOf" srcId="{B0D3B968-D13C-414D-9147-746CF10702BC}" destId="{A5D39AD9-0C45-47E3-AC45-2B24A23F052E}" srcOrd="1" destOrd="0" presId="urn:microsoft.com/office/officeart/2005/8/layout/pyramid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09DE32-2296-48AA-B4E7-CCAF461FEF08}">
      <dsp:nvSpPr>
        <dsp:cNvPr id="0" name=""/>
        <dsp:cNvSpPr/>
      </dsp:nvSpPr>
      <dsp:spPr>
        <a:xfrm>
          <a:off x="2743199" y="-352"/>
          <a:ext cx="2739716" cy="1469317"/>
        </a:xfrm>
        <a:prstGeom prst="trapezoid">
          <a:avLst>
            <a:gd name="adj" fmla="val 93439"/>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High Risk- </a:t>
          </a:r>
          <a:r>
            <a:rPr lang="en-US" sz="1600" kern="1200" dirty="0" err="1" smtClean="0">
              <a:solidFill>
                <a:schemeClr val="tx1"/>
              </a:solidFill>
            </a:rPr>
            <a:t>mult</a:t>
          </a:r>
          <a:r>
            <a:rPr lang="en-US" sz="1600" kern="1200" dirty="0" smtClean="0">
              <a:solidFill>
                <a:schemeClr val="tx1"/>
              </a:solidFill>
            </a:rPr>
            <a:t> chronic diseases, high </a:t>
          </a:r>
          <a:r>
            <a:rPr lang="en-US" sz="1600" kern="1200" dirty="0" err="1" smtClean="0">
              <a:solidFill>
                <a:schemeClr val="tx1"/>
              </a:solidFill>
            </a:rPr>
            <a:t>utilizers</a:t>
          </a:r>
          <a:r>
            <a:rPr lang="en-US" sz="1600" kern="1200" dirty="0" smtClean="0">
              <a:solidFill>
                <a:schemeClr val="tx1"/>
              </a:solidFill>
            </a:rPr>
            <a:t>      (3-5%)</a:t>
          </a:r>
          <a:endParaRPr lang="en-US" sz="1600" kern="1200" dirty="0">
            <a:solidFill>
              <a:schemeClr val="tx1"/>
            </a:solidFill>
          </a:endParaRPr>
        </a:p>
      </dsp:txBody>
      <dsp:txXfrm>
        <a:off x="2743199" y="-352"/>
        <a:ext cx="2739716" cy="1469317"/>
      </dsp:txXfrm>
    </dsp:sp>
    <dsp:sp modelId="{9EAEBA2A-1173-45A5-AF56-954DAE672BB3}">
      <dsp:nvSpPr>
        <dsp:cNvPr id="0" name=""/>
        <dsp:cNvSpPr/>
      </dsp:nvSpPr>
      <dsp:spPr>
        <a:xfrm>
          <a:off x="1371599" y="1401969"/>
          <a:ext cx="5486400" cy="1600489"/>
        </a:xfrm>
        <a:prstGeom prst="trapezoid">
          <a:avLst>
            <a:gd name="adj" fmla="val 9343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Medium Risk- </a:t>
          </a:r>
          <a:r>
            <a:rPr lang="en-US" sz="1600" kern="1200" dirty="0" smtClean="0"/>
            <a:t>1 chronic disease, maybe overweight or smoker</a:t>
          </a:r>
          <a:endParaRPr lang="en-US" sz="1600" kern="1200" dirty="0"/>
        </a:p>
      </dsp:txBody>
      <dsp:txXfrm>
        <a:off x="2331719" y="1401969"/>
        <a:ext cx="3566160" cy="1600489"/>
      </dsp:txXfrm>
    </dsp:sp>
    <dsp:sp modelId="{51B1D1E4-AF97-4455-A2BA-49EC4C43DE3A}">
      <dsp:nvSpPr>
        <dsp:cNvPr id="0" name=""/>
        <dsp:cNvSpPr/>
      </dsp:nvSpPr>
      <dsp:spPr>
        <a:xfrm>
          <a:off x="0" y="2936168"/>
          <a:ext cx="8229600" cy="1467908"/>
        </a:xfrm>
        <a:prstGeom prst="trapezoid">
          <a:avLst>
            <a:gd name="adj" fmla="val 93439"/>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Low Risk- healthy</a:t>
          </a:r>
          <a:endParaRPr lang="en-US" sz="1800" kern="1200" dirty="0"/>
        </a:p>
      </dsp:txBody>
      <dsp:txXfrm>
        <a:off x="1440179" y="2936168"/>
        <a:ext cx="5349240" cy="1467908"/>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817A395C-2A24-4BEB-9602-9B74E1B49040}" type="datetimeFigureOut">
              <a:rPr lang="en-US"/>
              <a:pPr>
                <a:defRPr/>
              </a:pPr>
              <a:t>10/14/12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38B3B770-80F5-4821-95FE-6BCB7AF21267}"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u="none">
                <a:latin typeface="Times" charset="0"/>
                <a:cs typeface="+mn-cs"/>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u="none">
                <a:latin typeface="Times" charset="0"/>
                <a:cs typeface="+mn-cs"/>
              </a:defRPr>
            </a:lvl1pPr>
          </a:lstStyle>
          <a:p>
            <a:pPr>
              <a:defRPr/>
            </a:pPr>
            <a:endParaRPr lang="en-US"/>
          </a:p>
        </p:txBody>
      </p:sp>
      <p:sp>
        <p:nvSpPr>
          <p:cNvPr id="440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u="none">
                <a:latin typeface="Times" charset="0"/>
                <a:cs typeface="+mn-cs"/>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u="none">
                <a:latin typeface="Times" charset="0"/>
                <a:cs typeface="+mn-cs"/>
              </a:defRPr>
            </a:lvl1pPr>
          </a:lstStyle>
          <a:p>
            <a:pPr>
              <a:defRPr/>
            </a:pPr>
            <a:fld id="{9AA9CCC2-D352-4094-A994-F63A6EFC135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mn-ea"/>
        <a:cs typeface="+mn-cs"/>
      </a:defRPr>
    </a:lvl2pPr>
    <a:lvl3pPr marL="914400" algn="l" rtl="0" eaLnBrk="0" fontAlgn="base" hangingPunct="0">
      <a:spcBef>
        <a:spcPct val="30000"/>
      </a:spcBef>
      <a:spcAft>
        <a:spcPct val="0"/>
      </a:spcAft>
      <a:defRPr sz="1200" kern="1200">
        <a:solidFill>
          <a:schemeClr val="tx1"/>
        </a:solidFill>
        <a:latin typeface="Times" charset="0"/>
        <a:ea typeface="+mn-ea"/>
        <a:cs typeface="+mn-cs"/>
      </a:defRPr>
    </a:lvl3pPr>
    <a:lvl4pPr marL="1371600" algn="l" rtl="0" eaLnBrk="0" fontAlgn="base" hangingPunct="0">
      <a:spcBef>
        <a:spcPct val="30000"/>
      </a:spcBef>
      <a:spcAft>
        <a:spcPct val="0"/>
      </a:spcAft>
      <a:defRPr sz="1200" kern="1200">
        <a:solidFill>
          <a:schemeClr val="tx1"/>
        </a:solidFill>
        <a:latin typeface="Times" charset="0"/>
        <a:ea typeface="+mn-ea"/>
        <a:cs typeface="+mn-cs"/>
      </a:defRPr>
    </a:lvl4pPr>
    <a:lvl5pPr marL="18288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C5024F1-5CA8-478F-ABC2-A7D386CC36BD}" type="slidenum">
              <a:rPr lang="en-US" smtClean="0"/>
              <a:pPr>
                <a:defRPr/>
              </a:pPr>
              <a:t>13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9A592778-31B9-411F-A508-C238390C6CF1}" type="slidenum">
              <a:rPr lang="en-US" smtClean="0"/>
              <a:pPr/>
              <a:t>28</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DETAIL IN Q+A</a:t>
            </a:r>
            <a:endParaRPr lang="en-US" dirty="0"/>
          </a:p>
        </p:txBody>
      </p:sp>
      <p:sp>
        <p:nvSpPr>
          <p:cNvPr id="4" name="Slide Number Placeholder 3"/>
          <p:cNvSpPr>
            <a:spLocks noGrp="1"/>
          </p:cNvSpPr>
          <p:nvPr>
            <p:ph type="sldNum" sz="quarter" idx="10"/>
          </p:nvPr>
        </p:nvSpPr>
        <p:spPr/>
        <p:txBody>
          <a:bodyPr/>
          <a:lstStyle/>
          <a:p>
            <a:pPr>
              <a:defRPr/>
            </a:pPr>
            <a:fld id="{9AA9CCC2-D352-4094-A994-F63A6EFC135A}" type="slidenum">
              <a:rPr lang="en-US" smtClean="0"/>
              <a:pPr>
                <a:defRPr/>
              </a:pPr>
              <a:t>15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78CA20-9200-424F-8CD0-13F8AA20D445}" type="slidenum">
              <a:rPr lang="en-US" smtClean="0"/>
              <a:pPr/>
              <a:t>16</a:t>
            </a:fld>
            <a:endParaRPr lang="en-US"/>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3282526465"/>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eaLnBrk="1" hangingPunct="1"/>
            <a:endParaRPr lang="en-US" baseline="0" dirty="0" smtClean="0">
              <a:latin typeface="Times"/>
            </a:endParaRPr>
          </a:p>
          <a:p>
            <a:pPr eaLnBrk="1" hangingPunct="1"/>
            <a:r>
              <a:rPr lang="en-US" baseline="0" dirty="0" smtClean="0">
                <a:latin typeface="Times"/>
              </a:rPr>
              <a:t>Assessment tool</a:t>
            </a:r>
          </a:p>
          <a:p>
            <a:pPr eaLnBrk="1" hangingPunct="1"/>
            <a:endParaRPr lang="en-US" baseline="0" dirty="0" smtClean="0">
              <a:latin typeface="Times"/>
            </a:endParaRPr>
          </a:p>
          <a:p>
            <a:r>
              <a:rPr lang="en-US" sz="1200" kern="1200" dirty="0" smtClean="0">
                <a:solidFill>
                  <a:schemeClr val="tx1"/>
                </a:solidFill>
                <a:latin typeface="Times" charset="0"/>
                <a:ea typeface="+mn-ea"/>
                <a:cs typeface="+mn-cs"/>
              </a:rPr>
              <a:t>Attached is  the plan I am using for PCMH transformation (tab 1 labeled phases).  This provides structure to the transformation work and assures that all needs are considered.  Much of the work around moving from one phase to the next is around change management and assuring that the foundation is solid when moving to the next phase.  When sites are presented with all that is needed to become a PCMH, it is overwhelming.  This breaks it down for them.  It is designed to be self paced when moving to each phase.  So one practice may achieve phase 1 quicker than another.  </a:t>
            </a:r>
          </a:p>
          <a:p>
            <a:r>
              <a:rPr lang="en-US" sz="1200" kern="1200" dirty="0" smtClean="0">
                <a:solidFill>
                  <a:schemeClr val="tx1"/>
                </a:solidFill>
                <a:latin typeface="Times" charset="0"/>
                <a:ea typeface="+mn-ea"/>
                <a:cs typeface="+mn-cs"/>
              </a:rPr>
              <a:t> </a:t>
            </a:r>
          </a:p>
          <a:p>
            <a:r>
              <a:rPr lang="en-US" sz="1200" kern="1200" dirty="0" smtClean="0">
                <a:solidFill>
                  <a:schemeClr val="tx1"/>
                </a:solidFill>
                <a:latin typeface="Times" charset="0"/>
                <a:ea typeface="+mn-ea"/>
                <a:cs typeface="+mn-cs"/>
              </a:rPr>
              <a:t>In phase 1, there is a readiness assessment (tab 2).  This is completed by the practice leadership team and is designed to be a self reflective process of how the practice currently operates.  Phase 2 works on addressing those gaps through the implementation of processes.  We have best practice guidelines to give the practices to learn ways to achieve each of the tasks.</a:t>
            </a:r>
          </a:p>
          <a:p>
            <a:r>
              <a:rPr lang="en-US" sz="1200" kern="1200" dirty="0" smtClean="0">
                <a:solidFill>
                  <a:schemeClr val="tx1"/>
                </a:solidFill>
                <a:latin typeface="Times" charset="0"/>
                <a:ea typeface="+mn-ea"/>
                <a:cs typeface="+mn-cs"/>
              </a:rPr>
              <a:t> </a:t>
            </a:r>
          </a:p>
          <a:p>
            <a:r>
              <a:rPr lang="en-US" sz="1200" kern="1200" dirty="0" smtClean="0">
                <a:solidFill>
                  <a:schemeClr val="tx1"/>
                </a:solidFill>
                <a:latin typeface="Times" charset="0"/>
                <a:ea typeface="+mn-ea"/>
                <a:cs typeface="+mn-cs"/>
              </a:rPr>
              <a:t>Tab 3 is a outline of staff roles.  The goal in phase 2 is to get staff working to the highest level of their license and identify the competencies that are needed for each of the team members to perform those tasks.  We do an initial workflow assessment with the site and identify opportunities to update workflows for workforce optimization.  This is very similar to the Lean assessment process.</a:t>
            </a:r>
          </a:p>
          <a:p>
            <a:endParaRPr lang="en-US" dirty="0"/>
          </a:p>
        </p:txBody>
      </p:sp>
      <p:sp>
        <p:nvSpPr>
          <p:cNvPr id="4" name="Slide Number Placeholder 3"/>
          <p:cNvSpPr>
            <a:spLocks noGrp="1"/>
          </p:cNvSpPr>
          <p:nvPr>
            <p:ph type="sldNum" sz="quarter" idx="10"/>
          </p:nvPr>
        </p:nvSpPr>
        <p:spPr/>
        <p:txBody>
          <a:bodyPr/>
          <a:lstStyle/>
          <a:p>
            <a:pPr>
              <a:defRPr/>
            </a:pPr>
            <a:fld id="{9AA9CCC2-D352-4094-A994-F63A6EFC135A}" type="slidenum">
              <a:rPr lang="en-US" smtClean="0"/>
              <a:pPr>
                <a:defRPr/>
              </a:pPr>
              <a:t>17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SAVE FOR Q+A </a:t>
            </a:r>
            <a:endParaRPr lang="en-US" dirty="0"/>
          </a:p>
        </p:txBody>
      </p:sp>
      <p:sp>
        <p:nvSpPr>
          <p:cNvPr id="4" name="Slide Number Placeholder 3"/>
          <p:cNvSpPr>
            <a:spLocks noGrp="1"/>
          </p:cNvSpPr>
          <p:nvPr>
            <p:ph type="sldNum" sz="quarter" idx="10"/>
          </p:nvPr>
        </p:nvSpPr>
        <p:spPr/>
        <p:txBody>
          <a:bodyPr/>
          <a:lstStyle/>
          <a:p>
            <a:pPr>
              <a:defRPr/>
            </a:pPr>
            <a:fld id="{9AA9CCC2-D352-4094-A994-F63A6EFC135A}" type="slidenum">
              <a:rPr lang="en-US" smtClean="0"/>
              <a:pPr>
                <a:defRPr/>
              </a:pPr>
              <a:t>21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SAVE FOR Q+A </a:t>
            </a:r>
          </a:p>
          <a:p>
            <a:endParaRPr lang="en-US" dirty="0" smtClean="0">
              <a:latin typeface="Times" charset="0"/>
            </a:endParaRPr>
          </a:p>
          <a:p>
            <a:r>
              <a:rPr lang="en-US" dirty="0" smtClean="0">
                <a:latin typeface="Times" charset="0"/>
              </a:rPr>
              <a:t>Align goals, key to success. Use p4p to fund.</a:t>
            </a:r>
            <a:r>
              <a:rPr lang="en-US" baseline="0" dirty="0" smtClean="0">
                <a:latin typeface="Times" charset="0"/>
              </a:rPr>
              <a:t>  Demonstrate value.  Increase scope and population base.</a:t>
            </a:r>
            <a:endParaRPr lang="en-US" dirty="0" smtClean="0">
              <a:latin typeface="Times" charset="0"/>
            </a:endParaRPr>
          </a:p>
        </p:txBody>
      </p:sp>
      <p:sp>
        <p:nvSpPr>
          <p:cNvPr id="25604" name="Slide Number Placeholder 3"/>
          <p:cNvSpPr>
            <a:spLocks noGrp="1"/>
          </p:cNvSpPr>
          <p:nvPr>
            <p:ph type="sldNum" sz="quarter" idx="5"/>
          </p:nvPr>
        </p:nvSpPr>
        <p:spPr>
          <a:noFill/>
        </p:spPr>
        <p:txBody>
          <a:bodyPr/>
          <a:lstStyle/>
          <a:p>
            <a:fld id="{1CEA230F-AFE7-46A1-9D16-7F75EBDDAF51}" type="slidenum">
              <a:rPr lang="en-US" smtClean="0">
                <a:latin typeface="Times" charset="0"/>
              </a:rPr>
              <a:pPr/>
              <a:t>22</a:t>
            </a:fld>
            <a:endParaRPr lang="en-US" smtClean="0">
              <a:latin typeface="Times"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743BCD82-4A01-6F49-BB87-F8463FE39DC5}" type="slidenum">
              <a:rPr lang="en-US"/>
              <a:pPr/>
              <a:t>23</a:t>
            </a:fld>
            <a:endParaRPr lang="en-US"/>
          </a:p>
        </p:txBody>
      </p:sp>
      <p:sp>
        <p:nvSpPr>
          <p:cNvPr id="53251" name="Rectangle 2"/>
          <p:cNvSpPr>
            <a:spLocks noGrp="1" noRot="1" noChangeAspect="1" noChangeArrowheads="1" noTextEdit="1"/>
          </p:cNvSpPr>
          <p:nvPr>
            <p:ph type="sldImg"/>
          </p:nvPr>
        </p:nvSpPr>
        <p:spPr>
          <a:xfrm>
            <a:off x="1144588" y="687388"/>
            <a:ext cx="4572000" cy="3429000"/>
          </a:xfrm>
          <a:ln/>
        </p:spPr>
      </p:sp>
      <p:sp>
        <p:nvSpPr>
          <p:cNvPr id="53252" name="Rectangle 3"/>
          <p:cNvSpPr>
            <a:spLocks noGrp="1" noChangeArrowheads="1"/>
          </p:cNvSpPr>
          <p:nvPr>
            <p:ph type="body" idx="1"/>
          </p:nvPr>
        </p:nvSpPr>
        <p:spPr>
          <a:noFill/>
          <a:ln/>
        </p:spPr>
        <p:txBody>
          <a:bodyPr/>
          <a:lstStyle/>
          <a:p>
            <a:pPr eaLnBrk="1" hangingPunct="1"/>
            <a:r>
              <a:rPr lang="en-US">
                <a:latin typeface="Times New Roman" pitchFamily="-104" charset="0"/>
                <a:ea typeface="ＭＳ Ｐゴシック" pitchFamily="-104" charset="-128"/>
                <a:cs typeface="ＭＳ Ｐゴシック" pitchFamily="-104" charset="-128"/>
              </a:rPr>
              <a:t>TAKE ADVANTAGE OF LHN: PILOTS, RESOURCES, CONTACTS</a:t>
            </a:r>
          </a:p>
          <a:p>
            <a:pPr eaLnBrk="1" hangingPunct="1"/>
            <a:r>
              <a:rPr lang="en-US">
                <a:latin typeface="Times New Roman" pitchFamily="-104" charset="0"/>
                <a:ea typeface="ＭＳ Ｐゴシック" pitchFamily="-104" charset="-128"/>
                <a:cs typeface="ＭＳ Ｐゴシック" pitchFamily="-104" charset="-128"/>
              </a:rPr>
              <a:t>WE HAVE A MICROSYSTEM HERE IN  MUSKEGON; WE CAN MAKE THIS COMMUNITY PROVIDE GREAT HEALTH CARE. MY VISION IS AN INTEGRATED COMMUNITY, BUT STARTS WITH A STRONG INFRASTRUCTURE OF PRIMARY CARE</a:t>
            </a:r>
          </a:p>
          <a:p>
            <a:pPr eaLnBrk="1" hangingPunct="1"/>
            <a:r>
              <a:rPr lang="en-US">
                <a:latin typeface="Times New Roman" pitchFamily="-104" charset="0"/>
                <a:ea typeface="ＭＳ Ｐゴシック" pitchFamily="-104" charset="-128"/>
                <a:cs typeface="ＭＳ Ｐゴシック" pitchFamily="-104" charset="-128"/>
              </a:rPr>
              <a:t>We all need incentives; sometimes big picture sometimes small tangible things (staff); gets us through challenges, like change fatigue</a:t>
            </a:r>
          </a:p>
          <a:p>
            <a:pPr eaLnBrk="1" hangingPunct="1"/>
            <a:r>
              <a:rPr lang="en-US">
                <a:latin typeface="Times New Roman" pitchFamily="-104" charset="0"/>
                <a:ea typeface="ＭＳ Ｐゴシック" pitchFamily="-104" charset="-128"/>
                <a:cs typeface="ＭＳ Ｐゴシック" pitchFamily="-104" charset="-128"/>
              </a:rPr>
              <a:t>Know your data: measure it and track it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292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1484F07C-4C6E-435D-9D6D-DA9C2681A951}" type="slidenum">
              <a:rPr lang="en-US" sz="1200">
                <a:latin typeface="Arial" charset="0"/>
              </a:rPr>
              <a:pPr algn="r"/>
              <a:t>26</a:t>
            </a:fld>
            <a:endParaRPr lang="en-US" sz="1200" dirty="0">
              <a:latin typeface="Arial" charset="0"/>
            </a:endParaRPr>
          </a:p>
        </p:txBody>
      </p:sp>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292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1484F07C-4C6E-435D-9D6D-DA9C2681A951}" type="slidenum">
              <a:rPr lang="en-US" sz="1200">
                <a:latin typeface="Arial" charset="0"/>
              </a:rPr>
              <a:pPr algn="r"/>
              <a:t>27</a:t>
            </a:fld>
            <a:endParaRPr lang="en-US" sz="1200" dirty="0">
              <a:latin typeface="Arial" charset="0"/>
            </a:endParaRPr>
          </a:p>
        </p:txBody>
      </p:sp>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pic>
        <p:nvPicPr>
          <p:cNvPr id="4" name="Picture 12" descr="PP_Title_C.jpg                                                 0033966FKarls G4                       C0DC18D5:"/>
          <p:cNvPicPr>
            <a:picLocks noChangeAspect="1" noChangeArrowheads="1"/>
          </p:cNvPicPr>
          <p:nvPr/>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2051" name="Rectangle 3"/>
          <p:cNvSpPr>
            <a:spLocks noGrp="1" noChangeArrowheads="1"/>
          </p:cNvSpPr>
          <p:nvPr>
            <p:ph type="ctrTitle"/>
          </p:nvPr>
        </p:nvSpPr>
        <p:spPr bwMode="white">
          <a:xfrm>
            <a:off x="809625" y="876300"/>
            <a:ext cx="7800975" cy="1143000"/>
          </a:xfrm>
        </p:spPr>
        <p:txBody>
          <a:bodyPr/>
          <a:lstStyle>
            <a:lvl1pPr>
              <a:defRPr>
                <a:solidFill>
                  <a:schemeClr val="bg1"/>
                </a:solidFill>
              </a:defRPr>
            </a:lvl1pPr>
          </a:lstStyle>
          <a:p>
            <a:r>
              <a:rPr lang="en-US"/>
              <a:t>Click to edit Master title style</a:t>
            </a:r>
          </a:p>
        </p:txBody>
      </p:sp>
      <p:sp>
        <p:nvSpPr>
          <p:cNvPr id="2052" name="Rectangle 4"/>
          <p:cNvSpPr>
            <a:spLocks noGrp="1" noChangeArrowheads="1"/>
          </p:cNvSpPr>
          <p:nvPr>
            <p:ph type="subTitle" idx="1"/>
          </p:nvPr>
        </p:nvSpPr>
        <p:spPr bwMode="white">
          <a:xfrm>
            <a:off x="809625" y="2057400"/>
            <a:ext cx="7800975" cy="914400"/>
          </a:xfrm>
        </p:spPr>
        <p:txBody>
          <a:bodyPr/>
          <a:lstStyle>
            <a:lvl1pPr marL="0" indent="0">
              <a:buFontTx/>
              <a:buNone/>
              <a:defRPr sz="2400">
                <a:solidFill>
                  <a:schemeClr val="bg1"/>
                </a:solidFill>
              </a:defRPr>
            </a:lvl1pPr>
          </a:lstStyle>
          <a:p>
            <a:r>
              <a:rPr lang="en-US"/>
              <a:t>Click to edit Master subtitle style</a:t>
            </a:r>
          </a:p>
        </p:txBody>
      </p:sp>
      <p:sp>
        <p:nvSpPr>
          <p:cNvPr id="5" name="Rectangle 5"/>
          <p:cNvSpPr>
            <a:spLocks noGrp="1" noChangeArrowheads="1"/>
          </p:cNvSpPr>
          <p:nvPr>
            <p:ph type="dt" sz="half" idx="10"/>
          </p:nvPr>
        </p:nvSpPr>
        <p:spPr bwMode="auto">
          <a:xfrm>
            <a:off x="819150" y="6400800"/>
            <a:ext cx="1905000" cy="304800"/>
          </a:xfrm>
        </p:spPr>
        <p:txBody>
          <a:bodyPr/>
          <a:lstStyle>
            <a:lvl1pPr>
              <a:defRPr>
                <a:solidFill>
                  <a:srgbClr val="002C77"/>
                </a:solidFill>
              </a:defRPr>
            </a:lvl1pPr>
          </a:lstStyle>
          <a:p>
            <a:pPr>
              <a:defRPr/>
            </a:pPr>
            <a:fld id="{9C27F3A3-93B8-42D9-8616-F1AAA1A177E0}" type="datetime4">
              <a:rPr lang="en-US"/>
              <a:pPr>
                <a:defRPr/>
              </a:pPr>
              <a:t>October 14, 2012</a:t>
            </a:fld>
            <a:endParaRPr lang="en-US">
              <a:latin typeface="Times" charset="0"/>
            </a:endParaRPr>
          </a:p>
        </p:txBody>
      </p:sp>
      <p:sp>
        <p:nvSpPr>
          <p:cNvPr id="6" name="Rectangle 6"/>
          <p:cNvSpPr>
            <a:spLocks noGrp="1" noChangeArrowheads="1"/>
          </p:cNvSpPr>
          <p:nvPr>
            <p:ph type="ftr" sz="quarter" idx="11"/>
          </p:nvPr>
        </p:nvSpPr>
        <p:spPr bwMode="white">
          <a:xfrm>
            <a:off x="3124200" y="6400800"/>
            <a:ext cx="2895600" cy="304800"/>
          </a:xfrm>
          <a:prstGeom prst="rect">
            <a:avLst/>
          </a:prstGeom>
        </p:spPr>
        <p:txBody>
          <a:bodyPr/>
          <a:lstStyle>
            <a:lvl1pPr>
              <a:defRPr>
                <a:solidFill>
                  <a:srgbClr val="002C77"/>
                </a:solidFill>
              </a:defRPr>
            </a:lvl1pPr>
          </a:lstStyle>
          <a:p>
            <a:pPr>
              <a:defRPr/>
            </a:pPr>
            <a:r>
              <a:rPr lang="en-US"/>
              <a:t>Please do not distribute without permission of primary author Gary Noronha</a:t>
            </a:r>
          </a:p>
        </p:txBody>
      </p:sp>
      <p:sp>
        <p:nvSpPr>
          <p:cNvPr id="7" name="Rectangle 7"/>
          <p:cNvSpPr>
            <a:spLocks noGrp="1" noChangeArrowheads="1"/>
          </p:cNvSpPr>
          <p:nvPr>
            <p:ph type="sldNum" sz="quarter" idx="12"/>
          </p:nvPr>
        </p:nvSpPr>
        <p:spPr bwMode="white">
          <a:xfrm>
            <a:off x="6705600" y="6400800"/>
            <a:ext cx="1905000" cy="304800"/>
          </a:xfrm>
        </p:spPr>
        <p:txBody>
          <a:bodyPr/>
          <a:lstStyle>
            <a:lvl1pPr>
              <a:defRPr>
                <a:solidFill>
                  <a:srgbClr val="002C77"/>
                </a:solidFill>
              </a:defRPr>
            </a:lvl1pPr>
          </a:lstStyle>
          <a:p>
            <a:pPr>
              <a:defRPr/>
            </a:pPr>
            <a:fld id="{865F14ED-2BE7-4D03-9D9F-94DDD2C0C2D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390B228-61FA-4DBC-A88C-3ECB4BBC7985}" type="datetime4">
              <a:rPr lang="en-US"/>
              <a:pPr>
                <a:defRPr/>
              </a:pPr>
              <a:t>October 14, 2012</a:t>
            </a:fld>
            <a:endParaRPr lang="en-US">
              <a:latin typeface="Times" charset="0"/>
            </a:endParaRPr>
          </a:p>
        </p:txBody>
      </p:sp>
      <p:sp>
        <p:nvSpPr>
          <p:cNvPr id="5" name="Footer Placeholder 4"/>
          <p:cNvSpPr>
            <a:spLocks noGrp="1"/>
          </p:cNvSpPr>
          <p:nvPr>
            <p:ph type="ftr" sz="quarter" idx="11"/>
          </p:nvPr>
        </p:nvSpPr>
        <p:spPr>
          <a:xfrm>
            <a:off x="2895600" y="6324600"/>
            <a:ext cx="2895600" cy="304800"/>
          </a:xfrm>
          <a:prstGeom prst="rect">
            <a:avLst/>
          </a:prstGeom>
        </p:spPr>
        <p:txBody>
          <a:bodyPr/>
          <a:lstStyle>
            <a:lvl1pPr>
              <a:defRPr/>
            </a:lvl1pPr>
          </a:lstStyle>
          <a:p>
            <a:pPr>
              <a:defRPr/>
            </a:pPr>
            <a:r>
              <a:rPr lang="en-US"/>
              <a:t>Please do not distribute without permission of primary author Gary Noronha</a:t>
            </a:r>
          </a:p>
        </p:txBody>
      </p:sp>
      <p:sp>
        <p:nvSpPr>
          <p:cNvPr id="6" name="Slide Number Placeholder 5"/>
          <p:cNvSpPr>
            <a:spLocks noGrp="1"/>
          </p:cNvSpPr>
          <p:nvPr>
            <p:ph type="sldNum" sz="quarter" idx="12"/>
          </p:nvPr>
        </p:nvSpPr>
        <p:spPr/>
        <p:txBody>
          <a:bodyPr/>
          <a:lstStyle>
            <a:lvl1pPr>
              <a:defRPr/>
            </a:lvl1pPr>
          </a:lstStyle>
          <a:p>
            <a:pPr>
              <a:defRPr/>
            </a:pPr>
            <a:fld id="{7DF459E3-3BC0-4430-88F2-71A0DD48346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390525"/>
            <a:ext cx="1943100" cy="5705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9625" y="390525"/>
            <a:ext cx="5676900" cy="5705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9D66165-42DF-4A3A-891A-EA0FA131F75C}" type="datetime4">
              <a:rPr lang="en-US"/>
              <a:pPr>
                <a:defRPr/>
              </a:pPr>
              <a:t>October 14, 2012</a:t>
            </a:fld>
            <a:endParaRPr lang="en-US">
              <a:latin typeface="Times" charset="0"/>
            </a:endParaRPr>
          </a:p>
        </p:txBody>
      </p:sp>
      <p:sp>
        <p:nvSpPr>
          <p:cNvPr id="5" name="Footer Placeholder 4"/>
          <p:cNvSpPr>
            <a:spLocks noGrp="1"/>
          </p:cNvSpPr>
          <p:nvPr>
            <p:ph type="ftr" sz="quarter" idx="11"/>
          </p:nvPr>
        </p:nvSpPr>
        <p:spPr>
          <a:xfrm>
            <a:off x="2895600" y="6324600"/>
            <a:ext cx="2895600" cy="304800"/>
          </a:xfrm>
          <a:prstGeom prst="rect">
            <a:avLst/>
          </a:prstGeom>
        </p:spPr>
        <p:txBody>
          <a:bodyPr/>
          <a:lstStyle>
            <a:lvl1pPr>
              <a:defRPr/>
            </a:lvl1pPr>
          </a:lstStyle>
          <a:p>
            <a:pPr>
              <a:defRPr/>
            </a:pPr>
            <a:r>
              <a:rPr lang="en-US"/>
              <a:t>Please do not distribute without permission of primary author Gary Noronha</a:t>
            </a:r>
          </a:p>
        </p:txBody>
      </p:sp>
      <p:sp>
        <p:nvSpPr>
          <p:cNvPr id="6" name="Slide Number Placeholder 5"/>
          <p:cNvSpPr>
            <a:spLocks noGrp="1"/>
          </p:cNvSpPr>
          <p:nvPr>
            <p:ph type="sldNum" sz="quarter" idx="12"/>
          </p:nvPr>
        </p:nvSpPr>
        <p:spPr/>
        <p:txBody>
          <a:bodyPr/>
          <a:lstStyle>
            <a:lvl1pPr>
              <a:defRPr/>
            </a:lvl1pPr>
          </a:lstStyle>
          <a:p>
            <a:pPr>
              <a:defRPr/>
            </a:pPr>
            <a:fld id="{00FA0BE3-A520-42D5-B903-0197F1BBD9A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335C9120-3611-4D5A-A3BD-965B333B0AE5}" type="slidenum">
              <a:rPr lang="en-US"/>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E6B0E59-0DF0-4CA7-A934-0246F735A8F3}" type="datetime4">
              <a:rPr lang="en-US"/>
              <a:pPr>
                <a:defRPr/>
              </a:pPr>
              <a:t>October 14, 2012</a:t>
            </a:fld>
            <a:endParaRPr lang="en-US">
              <a:latin typeface="Times" charset="0"/>
            </a:endParaRPr>
          </a:p>
        </p:txBody>
      </p:sp>
      <p:sp>
        <p:nvSpPr>
          <p:cNvPr id="5" name="Footer Placeholder 4"/>
          <p:cNvSpPr>
            <a:spLocks noGrp="1"/>
          </p:cNvSpPr>
          <p:nvPr>
            <p:ph type="ftr" sz="quarter" idx="11"/>
          </p:nvPr>
        </p:nvSpPr>
        <p:spPr>
          <a:xfrm>
            <a:off x="2895600" y="6324600"/>
            <a:ext cx="2895600" cy="304800"/>
          </a:xfrm>
          <a:prstGeom prst="rect">
            <a:avLst/>
          </a:prstGeom>
        </p:spPr>
        <p:txBody>
          <a:bodyPr/>
          <a:lstStyle>
            <a:lvl1pPr>
              <a:defRPr/>
            </a:lvl1pPr>
          </a:lstStyle>
          <a:p>
            <a:pPr>
              <a:defRPr/>
            </a:pPr>
            <a:r>
              <a:rPr lang="en-US"/>
              <a:t>Please do not distribute without permission of primary author Gary Noronha</a:t>
            </a:r>
          </a:p>
        </p:txBody>
      </p:sp>
      <p:sp>
        <p:nvSpPr>
          <p:cNvPr id="6" name="Slide Number Placeholder 5"/>
          <p:cNvSpPr>
            <a:spLocks noGrp="1"/>
          </p:cNvSpPr>
          <p:nvPr>
            <p:ph type="sldNum" sz="quarter" idx="12"/>
          </p:nvPr>
        </p:nvSpPr>
        <p:spPr/>
        <p:txBody>
          <a:bodyPr/>
          <a:lstStyle>
            <a:lvl1pPr>
              <a:defRPr/>
            </a:lvl1pPr>
          </a:lstStyle>
          <a:p>
            <a:pPr>
              <a:defRPr/>
            </a:pPr>
            <a:fld id="{F2BFBB14-6839-41D1-9B07-7925F722E59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B1C7567-A444-4F15-8738-E4B5707E53B5}" type="datetime4">
              <a:rPr lang="en-US"/>
              <a:pPr>
                <a:defRPr/>
              </a:pPr>
              <a:t>October 14, 2012</a:t>
            </a:fld>
            <a:endParaRPr lang="en-US">
              <a:latin typeface="Times" charset="0"/>
            </a:endParaRPr>
          </a:p>
        </p:txBody>
      </p:sp>
      <p:sp>
        <p:nvSpPr>
          <p:cNvPr id="5" name="Footer Placeholder 4"/>
          <p:cNvSpPr>
            <a:spLocks noGrp="1"/>
          </p:cNvSpPr>
          <p:nvPr>
            <p:ph type="ftr" sz="quarter" idx="11"/>
          </p:nvPr>
        </p:nvSpPr>
        <p:spPr>
          <a:xfrm>
            <a:off x="2895600" y="6324600"/>
            <a:ext cx="2895600" cy="304800"/>
          </a:xfrm>
          <a:prstGeom prst="rect">
            <a:avLst/>
          </a:prstGeom>
        </p:spPr>
        <p:txBody>
          <a:bodyPr/>
          <a:lstStyle>
            <a:lvl1pPr>
              <a:defRPr/>
            </a:lvl1pPr>
          </a:lstStyle>
          <a:p>
            <a:pPr>
              <a:defRPr/>
            </a:pPr>
            <a:r>
              <a:rPr lang="en-US"/>
              <a:t>Please do not distribute without permission of primary author Gary Noronha</a:t>
            </a:r>
          </a:p>
        </p:txBody>
      </p:sp>
      <p:sp>
        <p:nvSpPr>
          <p:cNvPr id="6" name="Slide Number Placeholder 5"/>
          <p:cNvSpPr>
            <a:spLocks noGrp="1"/>
          </p:cNvSpPr>
          <p:nvPr>
            <p:ph type="sldNum" sz="quarter" idx="12"/>
          </p:nvPr>
        </p:nvSpPr>
        <p:spPr/>
        <p:txBody>
          <a:bodyPr/>
          <a:lstStyle>
            <a:lvl1pPr>
              <a:defRPr/>
            </a:lvl1pPr>
          </a:lstStyle>
          <a:p>
            <a:pPr>
              <a:defRPr/>
            </a:pPr>
            <a:fld id="{739606A2-04DF-486E-8A45-475082F1469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9625"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72025"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5BEF00C5-5CEF-41D8-A903-F821D478C1D7}" type="datetime4">
              <a:rPr lang="en-US"/>
              <a:pPr>
                <a:defRPr/>
              </a:pPr>
              <a:t>October 14, 2012</a:t>
            </a:fld>
            <a:endParaRPr lang="en-US">
              <a:latin typeface="Times" charset="0"/>
            </a:endParaRPr>
          </a:p>
        </p:txBody>
      </p:sp>
      <p:sp>
        <p:nvSpPr>
          <p:cNvPr id="6" name="Footer Placeholder 5"/>
          <p:cNvSpPr>
            <a:spLocks noGrp="1"/>
          </p:cNvSpPr>
          <p:nvPr>
            <p:ph type="ftr" sz="quarter" idx="11"/>
          </p:nvPr>
        </p:nvSpPr>
        <p:spPr>
          <a:xfrm>
            <a:off x="2895600" y="6324600"/>
            <a:ext cx="2895600" cy="304800"/>
          </a:xfrm>
          <a:prstGeom prst="rect">
            <a:avLst/>
          </a:prstGeom>
        </p:spPr>
        <p:txBody>
          <a:bodyPr/>
          <a:lstStyle>
            <a:lvl1pPr>
              <a:defRPr/>
            </a:lvl1pPr>
          </a:lstStyle>
          <a:p>
            <a:pPr>
              <a:defRPr/>
            </a:pPr>
            <a:r>
              <a:rPr lang="en-US"/>
              <a:t>Please do not distribute without permission of primary author Gary Noronha</a:t>
            </a:r>
          </a:p>
        </p:txBody>
      </p:sp>
      <p:sp>
        <p:nvSpPr>
          <p:cNvPr id="7" name="Slide Number Placeholder 6"/>
          <p:cNvSpPr>
            <a:spLocks noGrp="1"/>
          </p:cNvSpPr>
          <p:nvPr>
            <p:ph type="sldNum" sz="quarter" idx="12"/>
          </p:nvPr>
        </p:nvSpPr>
        <p:spPr/>
        <p:txBody>
          <a:bodyPr/>
          <a:lstStyle>
            <a:lvl1pPr>
              <a:defRPr/>
            </a:lvl1pPr>
          </a:lstStyle>
          <a:p>
            <a:pPr>
              <a:defRPr/>
            </a:pPr>
            <a:fld id="{A4CD3168-7688-4CF7-9CB5-6D9184B7468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8E6B91D4-652E-485D-86DC-373AAF24806A}" type="datetime4">
              <a:rPr lang="en-US"/>
              <a:pPr>
                <a:defRPr/>
              </a:pPr>
              <a:t>October 14, 2012</a:t>
            </a:fld>
            <a:endParaRPr lang="en-US">
              <a:latin typeface="Times" charset="0"/>
            </a:endParaRPr>
          </a:p>
        </p:txBody>
      </p:sp>
      <p:sp>
        <p:nvSpPr>
          <p:cNvPr id="8" name="Footer Placeholder 7"/>
          <p:cNvSpPr>
            <a:spLocks noGrp="1"/>
          </p:cNvSpPr>
          <p:nvPr>
            <p:ph type="ftr" sz="quarter" idx="11"/>
          </p:nvPr>
        </p:nvSpPr>
        <p:spPr>
          <a:xfrm>
            <a:off x="2895600" y="6324600"/>
            <a:ext cx="2895600" cy="304800"/>
          </a:xfrm>
          <a:prstGeom prst="rect">
            <a:avLst/>
          </a:prstGeom>
        </p:spPr>
        <p:txBody>
          <a:bodyPr/>
          <a:lstStyle>
            <a:lvl1pPr>
              <a:defRPr/>
            </a:lvl1pPr>
          </a:lstStyle>
          <a:p>
            <a:pPr>
              <a:defRPr/>
            </a:pPr>
            <a:r>
              <a:rPr lang="en-US"/>
              <a:t>Please do not distribute without permission of primary author Gary Noronha</a:t>
            </a:r>
          </a:p>
        </p:txBody>
      </p:sp>
      <p:sp>
        <p:nvSpPr>
          <p:cNvPr id="9" name="Slide Number Placeholder 8"/>
          <p:cNvSpPr>
            <a:spLocks noGrp="1"/>
          </p:cNvSpPr>
          <p:nvPr>
            <p:ph type="sldNum" sz="quarter" idx="12"/>
          </p:nvPr>
        </p:nvSpPr>
        <p:spPr/>
        <p:txBody>
          <a:bodyPr/>
          <a:lstStyle>
            <a:lvl1pPr>
              <a:defRPr/>
            </a:lvl1pPr>
          </a:lstStyle>
          <a:p>
            <a:pPr>
              <a:defRPr/>
            </a:pPr>
            <a:fld id="{0953ACCD-C41D-4B1E-AD35-D52FD540A7C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6A319CD1-3322-40C6-BBEF-3C0644571AAA}" type="datetime4">
              <a:rPr lang="en-US"/>
              <a:pPr>
                <a:defRPr/>
              </a:pPr>
              <a:t>October 14, 2012</a:t>
            </a:fld>
            <a:endParaRPr lang="en-US">
              <a:latin typeface="Times" charset="0"/>
            </a:endParaRPr>
          </a:p>
        </p:txBody>
      </p:sp>
      <p:sp>
        <p:nvSpPr>
          <p:cNvPr id="4" name="Footer Placeholder 3"/>
          <p:cNvSpPr>
            <a:spLocks noGrp="1"/>
          </p:cNvSpPr>
          <p:nvPr>
            <p:ph type="ftr" sz="quarter" idx="11"/>
          </p:nvPr>
        </p:nvSpPr>
        <p:spPr>
          <a:xfrm>
            <a:off x="2895600" y="6324600"/>
            <a:ext cx="2895600" cy="304800"/>
          </a:xfrm>
          <a:prstGeom prst="rect">
            <a:avLst/>
          </a:prstGeom>
        </p:spPr>
        <p:txBody>
          <a:bodyPr/>
          <a:lstStyle>
            <a:lvl1pPr>
              <a:defRPr/>
            </a:lvl1pPr>
          </a:lstStyle>
          <a:p>
            <a:pPr>
              <a:defRPr/>
            </a:pPr>
            <a:r>
              <a:rPr lang="en-US"/>
              <a:t>Please do not distribute without permission of primary author Gary Noronha</a:t>
            </a:r>
          </a:p>
        </p:txBody>
      </p:sp>
      <p:sp>
        <p:nvSpPr>
          <p:cNvPr id="5" name="Slide Number Placeholder 4"/>
          <p:cNvSpPr>
            <a:spLocks noGrp="1"/>
          </p:cNvSpPr>
          <p:nvPr>
            <p:ph type="sldNum" sz="quarter" idx="12"/>
          </p:nvPr>
        </p:nvSpPr>
        <p:spPr/>
        <p:txBody>
          <a:bodyPr/>
          <a:lstStyle>
            <a:lvl1pPr>
              <a:defRPr/>
            </a:lvl1pPr>
          </a:lstStyle>
          <a:p>
            <a:pPr>
              <a:defRPr/>
            </a:pPr>
            <a:fld id="{2121F2A8-691F-4A25-AEDB-69301D85274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AAAB35C2-88FA-426B-A2E9-E8FFF8016D10}" type="datetime4">
              <a:rPr lang="en-US"/>
              <a:pPr>
                <a:defRPr/>
              </a:pPr>
              <a:t>October 14, 2012</a:t>
            </a:fld>
            <a:endParaRPr lang="en-US">
              <a:latin typeface="Times" charset="0"/>
            </a:endParaRPr>
          </a:p>
        </p:txBody>
      </p:sp>
      <p:sp>
        <p:nvSpPr>
          <p:cNvPr id="3" name="Footer Placeholder 2"/>
          <p:cNvSpPr>
            <a:spLocks noGrp="1"/>
          </p:cNvSpPr>
          <p:nvPr>
            <p:ph type="ftr" sz="quarter" idx="11"/>
          </p:nvPr>
        </p:nvSpPr>
        <p:spPr>
          <a:xfrm>
            <a:off x="2895600" y="6324600"/>
            <a:ext cx="2895600" cy="304800"/>
          </a:xfrm>
          <a:prstGeom prst="rect">
            <a:avLst/>
          </a:prstGeom>
        </p:spPr>
        <p:txBody>
          <a:bodyPr/>
          <a:lstStyle>
            <a:lvl1pPr>
              <a:defRPr/>
            </a:lvl1pPr>
          </a:lstStyle>
          <a:p>
            <a:pPr>
              <a:defRPr/>
            </a:pPr>
            <a:r>
              <a:rPr lang="en-US"/>
              <a:t>Please do not distribute without permission of primary author Gary Noronha</a:t>
            </a:r>
          </a:p>
        </p:txBody>
      </p:sp>
      <p:sp>
        <p:nvSpPr>
          <p:cNvPr id="4" name="Slide Number Placeholder 3"/>
          <p:cNvSpPr>
            <a:spLocks noGrp="1"/>
          </p:cNvSpPr>
          <p:nvPr>
            <p:ph type="sldNum" sz="quarter" idx="12"/>
          </p:nvPr>
        </p:nvSpPr>
        <p:spPr/>
        <p:txBody>
          <a:bodyPr/>
          <a:lstStyle>
            <a:lvl1pPr>
              <a:defRPr/>
            </a:lvl1pPr>
          </a:lstStyle>
          <a:p>
            <a:pPr>
              <a:defRPr/>
            </a:pPr>
            <a:fld id="{42253BBB-F206-4ACE-A89F-270E3FC58D8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095E0747-121A-4548-8BE1-EB9FE1B0D9B5}" type="datetime4">
              <a:rPr lang="en-US"/>
              <a:pPr>
                <a:defRPr/>
              </a:pPr>
              <a:t>October 14, 2012</a:t>
            </a:fld>
            <a:endParaRPr lang="en-US">
              <a:latin typeface="Times" charset="0"/>
            </a:endParaRPr>
          </a:p>
        </p:txBody>
      </p:sp>
      <p:sp>
        <p:nvSpPr>
          <p:cNvPr id="6" name="Footer Placeholder 5"/>
          <p:cNvSpPr>
            <a:spLocks noGrp="1"/>
          </p:cNvSpPr>
          <p:nvPr>
            <p:ph type="ftr" sz="quarter" idx="11"/>
          </p:nvPr>
        </p:nvSpPr>
        <p:spPr>
          <a:xfrm>
            <a:off x="2895600" y="6324600"/>
            <a:ext cx="2895600" cy="304800"/>
          </a:xfrm>
          <a:prstGeom prst="rect">
            <a:avLst/>
          </a:prstGeom>
        </p:spPr>
        <p:txBody>
          <a:bodyPr/>
          <a:lstStyle>
            <a:lvl1pPr>
              <a:defRPr/>
            </a:lvl1pPr>
          </a:lstStyle>
          <a:p>
            <a:pPr>
              <a:defRPr/>
            </a:pPr>
            <a:r>
              <a:rPr lang="en-US"/>
              <a:t>Please do not distribute without permission of primary author Gary Noronha</a:t>
            </a:r>
          </a:p>
        </p:txBody>
      </p:sp>
      <p:sp>
        <p:nvSpPr>
          <p:cNvPr id="7" name="Slide Number Placeholder 6"/>
          <p:cNvSpPr>
            <a:spLocks noGrp="1"/>
          </p:cNvSpPr>
          <p:nvPr>
            <p:ph type="sldNum" sz="quarter" idx="12"/>
          </p:nvPr>
        </p:nvSpPr>
        <p:spPr/>
        <p:txBody>
          <a:bodyPr/>
          <a:lstStyle>
            <a:lvl1pPr>
              <a:defRPr/>
            </a:lvl1pPr>
          </a:lstStyle>
          <a:p>
            <a:pPr>
              <a:defRPr/>
            </a:pPr>
            <a:fld id="{7FC980A2-0F62-4BFA-BB97-5114AFFF964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DB2685DD-6C7B-4907-8799-AAD0A3E86CF9}" type="datetime4">
              <a:rPr lang="en-US"/>
              <a:pPr>
                <a:defRPr/>
              </a:pPr>
              <a:t>October 14, 2012</a:t>
            </a:fld>
            <a:endParaRPr lang="en-US">
              <a:latin typeface="Times" charset="0"/>
            </a:endParaRPr>
          </a:p>
        </p:txBody>
      </p:sp>
      <p:sp>
        <p:nvSpPr>
          <p:cNvPr id="6" name="Footer Placeholder 5"/>
          <p:cNvSpPr>
            <a:spLocks noGrp="1"/>
          </p:cNvSpPr>
          <p:nvPr>
            <p:ph type="ftr" sz="quarter" idx="11"/>
          </p:nvPr>
        </p:nvSpPr>
        <p:spPr>
          <a:xfrm>
            <a:off x="2895600" y="6324600"/>
            <a:ext cx="2895600" cy="304800"/>
          </a:xfrm>
          <a:prstGeom prst="rect">
            <a:avLst/>
          </a:prstGeom>
        </p:spPr>
        <p:txBody>
          <a:bodyPr/>
          <a:lstStyle>
            <a:lvl1pPr>
              <a:defRPr/>
            </a:lvl1pPr>
          </a:lstStyle>
          <a:p>
            <a:pPr>
              <a:defRPr/>
            </a:pPr>
            <a:r>
              <a:rPr lang="en-US"/>
              <a:t>Please do not distribute without permission of primary author Gary Noronha</a:t>
            </a:r>
          </a:p>
        </p:txBody>
      </p:sp>
      <p:sp>
        <p:nvSpPr>
          <p:cNvPr id="7" name="Slide Number Placeholder 6"/>
          <p:cNvSpPr>
            <a:spLocks noGrp="1"/>
          </p:cNvSpPr>
          <p:nvPr>
            <p:ph type="sldNum" sz="quarter" idx="12"/>
          </p:nvPr>
        </p:nvSpPr>
        <p:spPr/>
        <p:txBody>
          <a:bodyPr/>
          <a:lstStyle>
            <a:lvl1pPr>
              <a:defRPr/>
            </a:lvl1pPr>
          </a:lstStyle>
          <a:p>
            <a:pPr>
              <a:defRPr/>
            </a:pPr>
            <a:fld id="{56379908-B4F4-456E-B93E-FCB12C223F4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image" Target="../media/image1.jpeg"/><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theme" Target="../theme/theme1.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1026" name="Picture 11" descr="PP_Second_C.jpg                                                0033966FKarls G4                       C0DC18D5:"/>
          <p:cNvPicPr>
            <a:picLocks noChangeAspect="1" noChangeArrowheads="1"/>
          </p:cNvPicPr>
          <p:nvPr/>
        </p:nvPicPr>
        <p:blipFill>
          <a:blip r:embed="rId14" cstate="print"/>
          <a:srcRect/>
          <a:stretch>
            <a:fillRect/>
          </a:stretch>
        </p:blipFill>
        <p:spPr bwMode="auto">
          <a:xfrm>
            <a:off x="0" y="0"/>
            <a:ext cx="9145588" cy="6859588"/>
          </a:xfrm>
          <a:prstGeom prst="rect">
            <a:avLst/>
          </a:prstGeom>
          <a:noFill/>
          <a:ln w="9525">
            <a:noFill/>
            <a:miter lim="800000"/>
            <a:headEnd/>
            <a:tailEnd/>
          </a:ln>
        </p:spPr>
      </p:pic>
      <p:sp>
        <p:nvSpPr>
          <p:cNvPr id="1027" name="Rectangle 2"/>
          <p:cNvSpPr>
            <a:spLocks noGrp="1" noChangeArrowheads="1"/>
          </p:cNvSpPr>
          <p:nvPr>
            <p:ph type="title"/>
          </p:nvPr>
        </p:nvSpPr>
        <p:spPr bwMode="black">
          <a:xfrm>
            <a:off x="809625" y="390525"/>
            <a:ext cx="77724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black">
          <a:xfrm>
            <a:off x="809625"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black">
          <a:xfrm>
            <a:off x="809625" y="63246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u="none">
                <a:solidFill>
                  <a:srgbClr val="254B8E"/>
                </a:solidFill>
                <a:latin typeface="+mn-lt"/>
                <a:cs typeface="+mn-cs"/>
              </a:defRPr>
            </a:lvl1pPr>
          </a:lstStyle>
          <a:p>
            <a:pPr>
              <a:defRPr/>
            </a:pPr>
            <a:fld id="{3213026C-AD54-4A37-B82E-8A600176301A}" type="datetime4">
              <a:rPr lang="en-US"/>
              <a:pPr>
                <a:defRPr/>
              </a:pPr>
              <a:t>October 14, 2012</a:t>
            </a:fld>
            <a:endParaRPr lang="en-US"/>
          </a:p>
        </p:txBody>
      </p:sp>
      <p:sp>
        <p:nvSpPr>
          <p:cNvPr id="1030" name="Rectangle 6"/>
          <p:cNvSpPr>
            <a:spLocks noGrp="1" noChangeArrowheads="1"/>
          </p:cNvSpPr>
          <p:nvPr>
            <p:ph type="sldNum" sz="quarter" idx="4"/>
          </p:nvPr>
        </p:nvSpPr>
        <p:spPr bwMode="black">
          <a:xfrm>
            <a:off x="6172200" y="6324600"/>
            <a:ext cx="1066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u="none">
                <a:solidFill>
                  <a:srgbClr val="254B8E"/>
                </a:solidFill>
                <a:latin typeface="+mn-lt"/>
                <a:cs typeface="+mn-cs"/>
              </a:defRPr>
            </a:lvl1pPr>
          </a:lstStyle>
          <a:p>
            <a:pPr>
              <a:defRPr/>
            </a:pPr>
            <a:fld id="{B631E482-C818-4E6E-A7FF-43469067874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44" r:id="rId1"/>
    <p:sldLayoutId id="2147484145" r:id="rId2"/>
    <p:sldLayoutId id="2147484146" r:id="rId3"/>
    <p:sldLayoutId id="2147484147" r:id="rId4"/>
    <p:sldLayoutId id="2147484148" r:id="rId5"/>
    <p:sldLayoutId id="2147484149" r:id="rId6"/>
    <p:sldLayoutId id="2147484150" r:id="rId7"/>
    <p:sldLayoutId id="2147484151" r:id="rId8"/>
    <p:sldLayoutId id="2147484152" r:id="rId9"/>
    <p:sldLayoutId id="2147484153" r:id="rId10"/>
    <p:sldLayoutId id="2147484154" r:id="rId11"/>
    <p:sldLayoutId id="2147484155" r:id="rId12"/>
  </p:sldLayoutIdLst>
  <p:hf hdr="0" dt="0"/>
  <p:txStyles>
    <p:titleStyle>
      <a:lvl1pPr algn="l" rtl="0" eaLnBrk="0" fontAlgn="base" hangingPunct="0">
        <a:spcBef>
          <a:spcPct val="0"/>
        </a:spcBef>
        <a:spcAft>
          <a:spcPct val="0"/>
        </a:spcAft>
        <a:defRPr sz="3600" b="1">
          <a:solidFill>
            <a:srgbClr val="254B8E"/>
          </a:solidFill>
          <a:latin typeface="+mj-lt"/>
          <a:ea typeface="+mj-ea"/>
          <a:cs typeface="+mj-cs"/>
        </a:defRPr>
      </a:lvl1pPr>
      <a:lvl2pPr algn="l" rtl="0" eaLnBrk="0" fontAlgn="base" hangingPunct="0">
        <a:spcBef>
          <a:spcPct val="0"/>
        </a:spcBef>
        <a:spcAft>
          <a:spcPct val="0"/>
        </a:spcAft>
        <a:defRPr sz="3600" b="1">
          <a:solidFill>
            <a:srgbClr val="254B8E"/>
          </a:solidFill>
          <a:latin typeface="Arial" charset="0"/>
        </a:defRPr>
      </a:lvl2pPr>
      <a:lvl3pPr algn="l" rtl="0" eaLnBrk="0" fontAlgn="base" hangingPunct="0">
        <a:spcBef>
          <a:spcPct val="0"/>
        </a:spcBef>
        <a:spcAft>
          <a:spcPct val="0"/>
        </a:spcAft>
        <a:defRPr sz="3600" b="1">
          <a:solidFill>
            <a:srgbClr val="254B8E"/>
          </a:solidFill>
          <a:latin typeface="Arial" charset="0"/>
        </a:defRPr>
      </a:lvl3pPr>
      <a:lvl4pPr algn="l" rtl="0" eaLnBrk="0" fontAlgn="base" hangingPunct="0">
        <a:spcBef>
          <a:spcPct val="0"/>
        </a:spcBef>
        <a:spcAft>
          <a:spcPct val="0"/>
        </a:spcAft>
        <a:defRPr sz="3600" b="1">
          <a:solidFill>
            <a:srgbClr val="254B8E"/>
          </a:solidFill>
          <a:latin typeface="Arial" charset="0"/>
        </a:defRPr>
      </a:lvl4pPr>
      <a:lvl5pPr algn="l" rtl="0" eaLnBrk="0" fontAlgn="base" hangingPunct="0">
        <a:spcBef>
          <a:spcPct val="0"/>
        </a:spcBef>
        <a:spcAft>
          <a:spcPct val="0"/>
        </a:spcAft>
        <a:defRPr sz="3600" b="1">
          <a:solidFill>
            <a:srgbClr val="254B8E"/>
          </a:solidFill>
          <a:latin typeface="Arial" charset="0"/>
        </a:defRPr>
      </a:lvl5pPr>
      <a:lvl6pPr marL="457200" algn="l" rtl="0" fontAlgn="base">
        <a:spcBef>
          <a:spcPct val="0"/>
        </a:spcBef>
        <a:spcAft>
          <a:spcPct val="0"/>
        </a:spcAft>
        <a:defRPr sz="3600" b="1">
          <a:solidFill>
            <a:srgbClr val="254B8E"/>
          </a:solidFill>
          <a:latin typeface="Arial" charset="0"/>
        </a:defRPr>
      </a:lvl6pPr>
      <a:lvl7pPr marL="914400" algn="l" rtl="0" fontAlgn="base">
        <a:spcBef>
          <a:spcPct val="0"/>
        </a:spcBef>
        <a:spcAft>
          <a:spcPct val="0"/>
        </a:spcAft>
        <a:defRPr sz="3600" b="1">
          <a:solidFill>
            <a:srgbClr val="254B8E"/>
          </a:solidFill>
          <a:latin typeface="Arial" charset="0"/>
        </a:defRPr>
      </a:lvl7pPr>
      <a:lvl8pPr marL="1371600" algn="l" rtl="0" fontAlgn="base">
        <a:spcBef>
          <a:spcPct val="0"/>
        </a:spcBef>
        <a:spcAft>
          <a:spcPct val="0"/>
        </a:spcAft>
        <a:defRPr sz="3600" b="1">
          <a:solidFill>
            <a:srgbClr val="254B8E"/>
          </a:solidFill>
          <a:latin typeface="Arial" charset="0"/>
        </a:defRPr>
      </a:lvl8pPr>
      <a:lvl9pPr marL="1828800" algn="l" rtl="0" fontAlgn="base">
        <a:spcBef>
          <a:spcPct val="0"/>
        </a:spcBef>
        <a:spcAft>
          <a:spcPct val="0"/>
        </a:spcAft>
        <a:defRPr sz="3600" b="1">
          <a:solidFill>
            <a:srgbClr val="254B8E"/>
          </a:solidFill>
          <a:latin typeface="Arial" charset="0"/>
        </a:defRPr>
      </a:lvl9pPr>
    </p:titleStyle>
    <p:bodyStyle>
      <a:lvl1pPr marL="342900" indent="-342900" algn="l" rtl="0" eaLnBrk="0" fontAlgn="base" hangingPunct="0">
        <a:spcBef>
          <a:spcPct val="20000"/>
        </a:spcBef>
        <a:spcAft>
          <a:spcPct val="0"/>
        </a:spcAft>
        <a:buChar char="•"/>
        <a:defRPr sz="3200">
          <a:solidFill>
            <a:srgbClr val="254B8E"/>
          </a:solidFill>
          <a:latin typeface="+mn-lt"/>
          <a:ea typeface="+mn-ea"/>
          <a:cs typeface="+mn-cs"/>
        </a:defRPr>
      </a:lvl1pPr>
      <a:lvl2pPr marL="742950" indent="-285750" algn="l" rtl="0" eaLnBrk="0" fontAlgn="base" hangingPunct="0">
        <a:spcBef>
          <a:spcPct val="20000"/>
        </a:spcBef>
        <a:spcAft>
          <a:spcPct val="0"/>
        </a:spcAft>
        <a:buChar char="–"/>
        <a:defRPr sz="2800">
          <a:solidFill>
            <a:srgbClr val="254B8E"/>
          </a:solidFill>
          <a:latin typeface="+mn-lt"/>
        </a:defRPr>
      </a:lvl2pPr>
      <a:lvl3pPr marL="1143000" indent="-228600" algn="l" rtl="0" eaLnBrk="0" fontAlgn="base" hangingPunct="0">
        <a:spcBef>
          <a:spcPct val="20000"/>
        </a:spcBef>
        <a:spcAft>
          <a:spcPct val="0"/>
        </a:spcAft>
        <a:buChar char="•"/>
        <a:defRPr sz="2400">
          <a:solidFill>
            <a:srgbClr val="254B8E"/>
          </a:solidFill>
          <a:latin typeface="+mn-lt"/>
        </a:defRPr>
      </a:lvl3pPr>
      <a:lvl4pPr marL="1600200" indent="-228600" algn="l" rtl="0" eaLnBrk="0" fontAlgn="base" hangingPunct="0">
        <a:spcBef>
          <a:spcPct val="20000"/>
        </a:spcBef>
        <a:spcAft>
          <a:spcPct val="0"/>
        </a:spcAft>
        <a:buChar char="–"/>
        <a:defRPr sz="2000">
          <a:solidFill>
            <a:srgbClr val="254B8E"/>
          </a:solidFill>
          <a:latin typeface="+mn-lt"/>
        </a:defRPr>
      </a:lvl4pPr>
      <a:lvl5pPr marL="2057400" indent="-228600" algn="l" rtl="0" eaLnBrk="0" fontAlgn="base" hangingPunct="0">
        <a:spcBef>
          <a:spcPct val="20000"/>
        </a:spcBef>
        <a:spcAft>
          <a:spcPct val="0"/>
        </a:spcAft>
        <a:buChar char="»"/>
        <a:defRPr sz="2000">
          <a:solidFill>
            <a:srgbClr val="254B8E"/>
          </a:solidFill>
          <a:latin typeface="+mn-lt"/>
        </a:defRPr>
      </a:lvl5pPr>
      <a:lvl6pPr marL="2514600" indent="-228600" algn="l" rtl="0" fontAlgn="base">
        <a:spcBef>
          <a:spcPct val="20000"/>
        </a:spcBef>
        <a:spcAft>
          <a:spcPct val="0"/>
        </a:spcAft>
        <a:buChar char="»"/>
        <a:defRPr sz="2000">
          <a:solidFill>
            <a:srgbClr val="254B8E"/>
          </a:solidFill>
          <a:latin typeface="+mn-lt"/>
        </a:defRPr>
      </a:lvl6pPr>
      <a:lvl7pPr marL="2971800" indent="-228600" algn="l" rtl="0" fontAlgn="base">
        <a:spcBef>
          <a:spcPct val="20000"/>
        </a:spcBef>
        <a:spcAft>
          <a:spcPct val="0"/>
        </a:spcAft>
        <a:buChar char="»"/>
        <a:defRPr sz="2000">
          <a:solidFill>
            <a:srgbClr val="254B8E"/>
          </a:solidFill>
          <a:latin typeface="+mn-lt"/>
        </a:defRPr>
      </a:lvl7pPr>
      <a:lvl8pPr marL="3429000" indent="-228600" algn="l" rtl="0" fontAlgn="base">
        <a:spcBef>
          <a:spcPct val="20000"/>
        </a:spcBef>
        <a:spcAft>
          <a:spcPct val="0"/>
        </a:spcAft>
        <a:buChar char="»"/>
        <a:defRPr sz="2000">
          <a:solidFill>
            <a:srgbClr val="254B8E"/>
          </a:solidFill>
          <a:latin typeface="+mn-lt"/>
        </a:defRPr>
      </a:lvl8pPr>
      <a:lvl9pPr marL="3886200" indent="-228600" algn="l" rtl="0" fontAlgn="base">
        <a:spcBef>
          <a:spcPct val="20000"/>
        </a:spcBef>
        <a:spcAft>
          <a:spcPct val="0"/>
        </a:spcAft>
        <a:buChar char="»"/>
        <a:defRPr sz="2000">
          <a:solidFill>
            <a:srgbClr val="254B8E"/>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4" Type="http://schemas.openxmlformats.org/officeDocument/2006/relationships/diagramQuickStyle" Target="../diagrams/quickStyle1.xml"/><Relationship Id="rId5" Type="http://schemas.openxmlformats.org/officeDocument/2006/relationships/diagramColors" Target="../diagrams/colors1.xml"/><Relationship Id="rId7"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diagramData" Target="../diagrams/data1.xml"/><Relationship Id="rId3" Type="http://schemas.openxmlformats.org/officeDocument/2006/relationships/diagramLayout" Target="../diagrams/layout1.xml"/><Relationship Id="rId6" Type="http://schemas.microsoft.com/office/2007/relationships/diagramDrawing" Target="../diagrams/drawing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3" Type="http://schemas.openxmlformats.org/officeDocument/2006/relationships/image" Target="../media/image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5.xml"/><Relationship Id="rId3" Type="http://schemas.openxmlformats.org/officeDocument/2006/relationships/oleObject" Target="../embeddings/Microsoft_Excel_97_-_2004_Worksheet1.xls"/><Relationship Id="rId1" Type="http://schemas.openxmlformats.org/officeDocument/2006/relationships/vmlDrawing" Target="../drawings/vmlDrawing1.v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notesSlide" Target="../notesSlides/notesSlide8.xml"/><Relationship Id="rId1" Type="http://schemas.openxmlformats.org/officeDocument/2006/relationships/tags" Target="../tags/tag1.xml"/></Relationships>
</file>

<file path=ppt/slides/_rels/slide27.xml.rels><?xml version="1.0" encoding="UTF-8" standalone="yes"?>
<Relationships xmlns="http://schemas.openxmlformats.org/package/2006/relationships"><Relationship Id="rId4" Type="http://schemas.openxmlformats.org/officeDocument/2006/relationships/image" Target="../media/image10.jpeg"/><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notesSlide" Target="../notesSlides/notesSlide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4" Type="http://schemas.openxmlformats.org/officeDocument/2006/relationships/image" Target="../media/image13.png"/><Relationship Id="rId1" Type="http://schemas.openxmlformats.org/officeDocument/2006/relationships/tags" Target="../tags/tag3.xml"/><Relationship Id="rId2" Type="http://schemas.openxmlformats.org/officeDocument/2006/relationships/slideLayout" Target="../slideLayouts/slideLayout4.xml"/><Relationship Id="rId3" Type="http://schemas.openxmlformats.org/officeDocument/2006/relationships/image" Target="../media/image1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4400" dirty="0" smtClean="0"/>
              <a:t>Moving Toward Improved Health and Better Healthcare: the patient centered approach</a:t>
            </a:r>
            <a:r>
              <a:rPr lang="en-US" dirty="0" smtClean="0"/>
              <a:t/>
            </a:r>
            <a:br>
              <a:rPr lang="en-US" dirty="0" smtClean="0"/>
            </a:br>
            <a:endParaRPr lang="en-US" dirty="0"/>
          </a:p>
        </p:txBody>
      </p:sp>
      <p:sp>
        <p:nvSpPr>
          <p:cNvPr id="5" name="Slide Number Placeholder 4"/>
          <p:cNvSpPr>
            <a:spLocks noGrp="1"/>
          </p:cNvSpPr>
          <p:nvPr>
            <p:ph type="sldNum" sz="quarter" idx="12"/>
          </p:nvPr>
        </p:nvSpPr>
        <p:spPr/>
        <p:txBody>
          <a:bodyPr/>
          <a:lstStyle/>
          <a:p>
            <a:pPr>
              <a:defRPr/>
            </a:pPr>
            <a:fld id="{865F14ED-2BE7-4D03-9D9F-94DDD2C0C2D0}"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ctrTitle"/>
          </p:nvPr>
        </p:nvSpPr>
        <p:spPr>
          <a:xfrm>
            <a:off x="533400" y="533400"/>
            <a:ext cx="8105775" cy="1143000"/>
          </a:xfrm>
        </p:spPr>
        <p:txBody>
          <a:bodyPr/>
          <a:lstStyle/>
          <a:p>
            <a:pPr algn="ctr"/>
            <a:r>
              <a:rPr lang="en-US" sz="4000" u="sng" dirty="0" smtClean="0">
                <a:cs typeface="Arial" pitchFamily="34" charset="0"/>
              </a:rPr>
              <a:t>Patient Centered Medical Home</a:t>
            </a:r>
            <a:endParaRPr lang="en-US" sz="4000" u="sng" dirty="0"/>
          </a:p>
        </p:txBody>
      </p:sp>
      <p:sp>
        <p:nvSpPr>
          <p:cNvPr id="7" name="Subtitle 6"/>
          <p:cNvSpPr>
            <a:spLocks noGrp="1"/>
          </p:cNvSpPr>
          <p:nvPr>
            <p:ph type="subTitle" idx="1"/>
          </p:nvPr>
        </p:nvSpPr>
        <p:spPr>
          <a:xfrm>
            <a:off x="457200" y="1371600"/>
            <a:ext cx="8181975" cy="3810000"/>
          </a:xfrm>
        </p:spPr>
        <p:txBody>
          <a:bodyPr/>
          <a:lstStyle/>
          <a:p>
            <a:r>
              <a:rPr lang="en-US" sz="3200" dirty="0" smtClean="0"/>
              <a:t>“The patient‐centered medical home is a model for care provided by physician practices that seeks to </a:t>
            </a:r>
            <a:r>
              <a:rPr lang="en-US" sz="3200" u="heavy" dirty="0" smtClean="0">
                <a:uFill>
                  <a:solidFill>
                    <a:srgbClr val="002C77"/>
                  </a:solidFill>
                </a:uFill>
              </a:rPr>
              <a:t>strengthen the physician‐patient relationship</a:t>
            </a:r>
            <a:r>
              <a:rPr lang="en-US" sz="3200" dirty="0" smtClean="0"/>
              <a:t> by replacing episodic care based on illnesses and patient complaints with coordinated care and a long‐term healing relationship”.</a:t>
            </a:r>
          </a:p>
          <a:p>
            <a:endParaRPr lang="en-US" dirty="0" smtClean="0"/>
          </a:p>
          <a:p>
            <a:endParaRPr lang="en-US" dirty="0" smtClean="0"/>
          </a:p>
          <a:p>
            <a:r>
              <a:rPr lang="en-US" sz="2000" dirty="0" smtClean="0"/>
              <a:t>(NCQA PPC-PCMH Fact Sheet, </a:t>
            </a:r>
            <a:r>
              <a:rPr lang="en-US" sz="2000" dirty="0" err="1" smtClean="0"/>
              <a:t>www.ncqa.org</a:t>
            </a:r>
            <a:r>
              <a:rPr lang="en-US" sz="2000" dirty="0" smtClean="0"/>
              <a:t>)</a:t>
            </a:r>
          </a:p>
          <a:p>
            <a:endParaRPr lang="en-US" dirty="0"/>
          </a:p>
        </p:txBody>
      </p:sp>
      <p:sp>
        <p:nvSpPr>
          <p:cNvPr id="5" name="Slide Number Placeholder 4"/>
          <p:cNvSpPr>
            <a:spLocks noGrp="1"/>
          </p:cNvSpPr>
          <p:nvPr>
            <p:ph type="sldNum" sz="quarter" idx="12"/>
          </p:nvPr>
        </p:nvSpPr>
        <p:spPr/>
        <p:txBody>
          <a:bodyPr/>
          <a:lstStyle/>
          <a:p>
            <a:pPr>
              <a:defRPr/>
            </a:pPr>
            <a:fld id="{F2BFBB14-6839-41D1-9B07-7925F722E59B}"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Medical Home: Reducing Dependence on the Physician</a:t>
            </a:r>
            <a:br>
              <a:rPr lang="en-US" dirty="0" smtClean="0"/>
            </a:br>
            <a:endParaRPr lang="en-US" dirty="0"/>
          </a:p>
        </p:txBody>
      </p:sp>
      <p:sp>
        <p:nvSpPr>
          <p:cNvPr id="3" name="Content Placeholder 2"/>
          <p:cNvSpPr>
            <a:spLocks noGrp="1"/>
          </p:cNvSpPr>
          <p:nvPr>
            <p:ph idx="1"/>
          </p:nvPr>
        </p:nvSpPr>
        <p:spPr>
          <a:xfrm>
            <a:off x="838200" y="1828800"/>
            <a:ext cx="7772400" cy="4114800"/>
          </a:xfrm>
        </p:spPr>
        <p:txBody>
          <a:bodyPr/>
          <a:lstStyle/>
          <a:p>
            <a:r>
              <a:rPr lang="en-US" dirty="0" smtClean="0"/>
              <a:t>Focus on primary care team</a:t>
            </a:r>
          </a:p>
          <a:p>
            <a:r>
              <a:rPr lang="en-US" dirty="0" smtClean="0"/>
              <a:t>Most care from non-physicians </a:t>
            </a:r>
          </a:p>
          <a:p>
            <a:r>
              <a:rPr lang="en-US" dirty="0" smtClean="0"/>
              <a:t>More frequent, longer patient visits</a:t>
            </a:r>
          </a:p>
          <a:p>
            <a:r>
              <a:rPr lang="en-US" dirty="0" smtClean="0"/>
              <a:t>Outreach, monitoring</a:t>
            </a:r>
          </a:p>
          <a:p>
            <a:r>
              <a:rPr lang="en-US" dirty="0" smtClean="0"/>
              <a:t>Patient helps shape the plan</a:t>
            </a:r>
          </a:p>
          <a:p>
            <a:r>
              <a:rPr lang="en-US" dirty="0" smtClean="0"/>
              <a:t>Patient access to information</a:t>
            </a:r>
          </a:p>
          <a:p>
            <a:r>
              <a:rPr lang="en-US" dirty="0" smtClean="0"/>
              <a:t>Data mining to uncover risks and gaps</a:t>
            </a:r>
          </a:p>
          <a:p>
            <a:r>
              <a:rPr lang="en-US" dirty="0" smtClean="0"/>
              <a:t>Higher-risk patients get special attention</a:t>
            </a:r>
          </a:p>
          <a:p>
            <a:pPr>
              <a:buNone/>
            </a:pPr>
            <a:r>
              <a:rPr lang="en-US" dirty="0" smtClean="0"/>
              <a:t> </a:t>
            </a:r>
          </a:p>
          <a:p>
            <a:endParaRPr lang="en-US" dirty="0"/>
          </a:p>
        </p:txBody>
      </p:sp>
      <p:sp>
        <p:nvSpPr>
          <p:cNvPr id="5" name="Slide Number Placeholder 4"/>
          <p:cNvSpPr>
            <a:spLocks noGrp="1"/>
          </p:cNvSpPr>
          <p:nvPr>
            <p:ph type="sldNum" sz="quarter" idx="12"/>
          </p:nvPr>
        </p:nvSpPr>
        <p:spPr/>
        <p:txBody>
          <a:bodyPr/>
          <a:lstStyle/>
          <a:p>
            <a:pPr>
              <a:defRPr/>
            </a:pPr>
            <a:fld id="{F2BFBB14-6839-41D1-9B07-7925F722E59B}"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Patient Centered Medical Home Elements</a:t>
            </a:r>
            <a:endParaRPr lang="en-US" dirty="0"/>
          </a:p>
        </p:txBody>
      </p:sp>
      <p:sp>
        <p:nvSpPr>
          <p:cNvPr id="6" name="Content Placeholder 5"/>
          <p:cNvSpPr>
            <a:spLocks noGrp="1"/>
          </p:cNvSpPr>
          <p:nvPr>
            <p:ph idx="1"/>
          </p:nvPr>
        </p:nvSpPr>
        <p:spPr>
          <a:xfrm>
            <a:off x="685800" y="1600200"/>
            <a:ext cx="7772400" cy="4114800"/>
          </a:xfrm>
        </p:spPr>
        <p:txBody>
          <a:bodyPr/>
          <a:lstStyle/>
          <a:p>
            <a:pPr lvl="0"/>
            <a:r>
              <a:rPr lang="en-US" sz="2000" b="1" dirty="0" smtClean="0">
                <a:solidFill>
                  <a:schemeClr val="accent2">
                    <a:lumMod val="75000"/>
                  </a:schemeClr>
                </a:solidFill>
              </a:rPr>
              <a:t>Patient Access</a:t>
            </a:r>
          </a:p>
          <a:p>
            <a:pPr lvl="1"/>
            <a:r>
              <a:rPr lang="en-US" sz="2000" dirty="0" smtClean="0">
                <a:solidFill>
                  <a:schemeClr val="tx1"/>
                </a:solidFill>
              </a:rPr>
              <a:t>Appointments, Web Portal, Pod system, On-site services</a:t>
            </a:r>
          </a:p>
          <a:p>
            <a:pPr lvl="0"/>
            <a:r>
              <a:rPr lang="en-US" sz="2000" b="1" dirty="0" smtClean="0">
                <a:solidFill>
                  <a:schemeClr val="accent2">
                    <a:lumMod val="75000"/>
                  </a:schemeClr>
                </a:solidFill>
              </a:rPr>
              <a:t>Within visit processes</a:t>
            </a:r>
          </a:p>
          <a:p>
            <a:pPr lvl="1"/>
            <a:r>
              <a:rPr lang="en-US" sz="2000" dirty="0" smtClean="0">
                <a:solidFill>
                  <a:schemeClr val="tx1"/>
                </a:solidFill>
              </a:rPr>
              <a:t>Group visits</a:t>
            </a:r>
          </a:p>
          <a:p>
            <a:pPr lvl="1"/>
            <a:r>
              <a:rPr lang="en-US" sz="2000" dirty="0" smtClean="0">
                <a:solidFill>
                  <a:schemeClr val="tx1"/>
                </a:solidFill>
              </a:rPr>
              <a:t>Enhanced EMR technology- new EMR templates</a:t>
            </a:r>
          </a:p>
          <a:p>
            <a:pPr lvl="0"/>
            <a:r>
              <a:rPr lang="en-US" sz="2000" b="1" dirty="0" smtClean="0">
                <a:solidFill>
                  <a:schemeClr val="accent2">
                    <a:lumMod val="75000"/>
                  </a:schemeClr>
                </a:solidFill>
              </a:rPr>
              <a:t>Between visit support</a:t>
            </a:r>
          </a:p>
          <a:p>
            <a:pPr lvl="1"/>
            <a:r>
              <a:rPr lang="en-US" sz="2000" dirty="0" smtClean="0">
                <a:solidFill>
                  <a:schemeClr val="tx1"/>
                </a:solidFill>
              </a:rPr>
              <a:t>Care coordination , case management, population management</a:t>
            </a:r>
          </a:p>
          <a:p>
            <a:pPr lvl="1"/>
            <a:r>
              <a:rPr lang="en-US" sz="2000" dirty="0" smtClean="0">
                <a:solidFill>
                  <a:schemeClr val="tx1"/>
                </a:solidFill>
              </a:rPr>
              <a:t>Technology- registry</a:t>
            </a:r>
          </a:p>
          <a:p>
            <a:pPr lvl="0"/>
            <a:r>
              <a:rPr lang="en-US" sz="2000" b="1" dirty="0" smtClean="0">
                <a:solidFill>
                  <a:schemeClr val="accent2">
                    <a:lumMod val="75000"/>
                  </a:schemeClr>
                </a:solidFill>
              </a:rPr>
              <a:t>Patient engagement</a:t>
            </a:r>
          </a:p>
          <a:p>
            <a:pPr lvl="1"/>
            <a:r>
              <a:rPr lang="en-US" sz="2000" dirty="0" smtClean="0">
                <a:solidFill>
                  <a:schemeClr val="tx1"/>
                </a:solidFill>
              </a:rPr>
              <a:t>Self management support, goal setting</a:t>
            </a:r>
          </a:p>
          <a:p>
            <a:pPr lvl="0"/>
            <a:r>
              <a:rPr lang="en-US" sz="2000" b="1" dirty="0" smtClean="0">
                <a:solidFill>
                  <a:schemeClr val="accent2">
                    <a:lumMod val="75000"/>
                  </a:schemeClr>
                </a:solidFill>
              </a:rPr>
              <a:t>Systems issues</a:t>
            </a:r>
          </a:p>
          <a:p>
            <a:pPr lvl="1"/>
            <a:r>
              <a:rPr lang="en-US" sz="2000" dirty="0" smtClean="0">
                <a:solidFill>
                  <a:schemeClr val="tx1"/>
                </a:solidFill>
              </a:rPr>
              <a:t>Communicating and coordinating with insurers</a:t>
            </a:r>
          </a:p>
          <a:p>
            <a:pPr lvl="1"/>
            <a:r>
              <a:rPr lang="en-US" sz="2000" dirty="0" smtClean="0">
                <a:solidFill>
                  <a:schemeClr val="tx1"/>
                </a:solidFill>
              </a:rPr>
              <a:t>Incentives  / Staff &amp; provider satisfaction</a:t>
            </a:r>
          </a:p>
          <a:p>
            <a:endParaRPr lang="en-US" dirty="0"/>
          </a:p>
        </p:txBody>
      </p:sp>
      <p:sp>
        <p:nvSpPr>
          <p:cNvPr id="4" name="Slide Number Placeholder 3"/>
          <p:cNvSpPr>
            <a:spLocks noGrp="1"/>
          </p:cNvSpPr>
          <p:nvPr>
            <p:ph type="sldNum" sz="quarter" idx="12"/>
          </p:nvPr>
        </p:nvSpPr>
        <p:spPr/>
        <p:txBody>
          <a:bodyPr/>
          <a:lstStyle/>
          <a:p>
            <a:pPr>
              <a:defRPr/>
            </a:pPr>
            <a:fld id="{2121F2A8-691F-4A25-AEDB-69301D852748}"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390525"/>
            <a:ext cx="8124825" cy="1143000"/>
          </a:xfrm>
        </p:spPr>
        <p:txBody>
          <a:bodyPr/>
          <a:lstStyle/>
          <a:p>
            <a:r>
              <a:rPr lang="en-US" sz="2800" dirty="0" smtClean="0"/>
              <a:t>NCQA Patient-Centered Medical Home 2011</a:t>
            </a:r>
            <a:r>
              <a:rPr lang="en-US" dirty="0" smtClean="0"/>
              <a:t/>
            </a:r>
            <a:br>
              <a:rPr lang="en-US" dirty="0" smtClean="0"/>
            </a:br>
            <a:r>
              <a:rPr lang="en-US" sz="2400" dirty="0" smtClean="0"/>
              <a:t>Health care that revolves around you</a:t>
            </a:r>
            <a:endParaRPr lang="en-US" sz="2400" dirty="0"/>
          </a:p>
        </p:txBody>
      </p:sp>
      <p:pic>
        <p:nvPicPr>
          <p:cNvPr id="1027" name="Picture 3"/>
          <p:cNvPicPr>
            <a:picLocks noGrp="1" noChangeAspect="1" noChangeArrowheads="1"/>
          </p:cNvPicPr>
          <p:nvPr>
            <p:ph sz="half" idx="4294967295"/>
          </p:nvPr>
        </p:nvPicPr>
        <p:blipFill>
          <a:blip r:embed="rId3"/>
          <a:srcRect/>
          <a:stretch>
            <a:fillRect/>
          </a:stretch>
        </p:blipFill>
        <p:spPr bwMode="auto">
          <a:xfrm>
            <a:off x="5888691" y="4419600"/>
            <a:ext cx="2906059" cy="1524000"/>
          </a:xfrm>
          <a:prstGeom prst="rect">
            <a:avLst/>
          </a:prstGeom>
          <a:noFill/>
          <a:ln w="9525">
            <a:noFill/>
            <a:miter lim="800000"/>
            <a:headEnd/>
            <a:tailEnd/>
          </a:ln>
          <a:effectLst/>
        </p:spPr>
      </p:pic>
      <p:sp>
        <p:nvSpPr>
          <p:cNvPr id="13" name="Rectangle 12"/>
          <p:cNvSpPr/>
          <p:nvPr/>
        </p:nvSpPr>
        <p:spPr>
          <a:xfrm>
            <a:off x="228600" y="1676400"/>
            <a:ext cx="7696200" cy="4580741"/>
          </a:xfrm>
          <a:prstGeom prst="rect">
            <a:avLst/>
          </a:prstGeom>
        </p:spPr>
        <p:txBody>
          <a:bodyPr wrap="square">
            <a:spAutoFit/>
          </a:bodyPr>
          <a:lstStyle/>
          <a:p>
            <a:pPr>
              <a:lnSpc>
                <a:spcPct val="150000"/>
              </a:lnSpc>
              <a:buFont typeface="Arial"/>
              <a:buChar char="•"/>
            </a:pPr>
            <a:r>
              <a:rPr lang="en-US" sz="2000" u="none" dirty="0" smtClean="0">
                <a:solidFill>
                  <a:srgbClr val="002C77"/>
                </a:solidFill>
                <a:latin typeface="+mj-lt"/>
              </a:rPr>
              <a:t> </a:t>
            </a:r>
            <a:r>
              <a:rPr lang="en-US" sz="2800" u="none" dirty="0" smtClean="0">
                <a:solidFill>
                  <a:srgbClr val="002C77"/>
                </a:solidFill>
                <a:latin typeface="+mj-lt"/>
              </a:rPr>
              <a:t>Must Pass Standards</a:t>
            </a:r>
          </a:p>
          <a:p>
            <a:pPr>
              <a:lnSpc>
                <a:spcPct val="150000"/>
              </a:lnSpc>
              <a:buFont typeface="Arial"/>
              <a:buChar char="•"/>
            </a:pPr>
            <a:r>
              <a:rPr lang="en-US" sz="2800" u="none" dirty="0" smtClean="0">
                <a:solidFill>
                  <a:srgbClr val="002C77"/>
                </a:solidFill>
                <a:latin typeface="+mj-lt"/>
              </a:rPr>
              <a:t> Access During Office Hours</a:t>
            </a:r>
          </a:p>
          <a:p>
            <a:pPr>
              <a:lnSpc>
                <a:spcPct val="150000"/>
              </a:lnSpc>
              <a:buFont typeface="Arial"/>
              <a:buChar char="•"/>
            </a:pPr>
            <a:r>
              <a:rPr lang="en-US" sz="2800" u="none" dirty="0" smtClean="0">
                <a:solidFill>
                  <a:srgbClr val="002C77"/>
                </a:solidFill>
                <a:latin typeface="+mn-lt"/>
              </a:rPr>
              <a:t> Implement Continuous Quality Improvement</a:t>
            </a:r>
          </a:p>
          <a:p>
            <a:pPr>
              <a:lnSpc>
                <a:spcPct val="150000"/>
              </a:lnSpc>
              <a:buFont typeface="Arial"/>
              <a:buChar char="•"/>
            </a:pPr>
            <a:r>
              <a:rPr lang="en-US" sz="2800" u="none" dirty="0" smtClean="0">
                <a:solidFill>
                  <a:srgbClr val="002C77"/>
                </a:solidFill>
                <a:latin typeface="+mj-lt"/>
              </a:rPr>
              <a:t> Using Data for Population Management</a:t>
            </a:r>
          </a:p>
          <a:p>
            <a:pPr>
              <a:lnSpc>
                <a:spcPct val="150000"/>
              </a:lnSpc>
              <a:buFont typeface="Arial"/>
              <a:buChar char="•"/>
            </a:pPr>
            <a:r>
              <a:rPr lang="en-US" sz="2800" u="none" dirty="0" smtClean="0">
                <a:solidFill>
                  <a:srgbClr val="002C77"/>
                </a:solidFill>
                <a:latin typeface="+mj-lt"/>
              </a:rPr>
              <a:t> Care Management</a:t>
            </a:r>
          </a:p>
          <a:p>
            <a:pPr>
              <a:lnSpc>
                <a:spcPct val="150000"/>
              </a:lnSpc>
              <a:buFont typeface="Arial"/>
              <a:buChar char="•"/>
            </a:pPr>
            <a:r>
              <a:rPr lang="en-US" sz="2800" u="none" dirty="0" smtClean="0">
                <a:solidFill>
                  <a:srgbClr val="002C77"/>
                </a:solidFill>
                <a:latin typeface="+mj-lt"/>
              </a:rPr>
              <a:t> Self-Care Process</a:t>
            </a:r>
          </a:p>
          <a:p>
            <a:pPr>
              <a:lnSpc>
                <a:spcPct val="150000"/>
              </a:lnSpc>
              <a:buFont typeface="Arial"/>
              <a:buChar char="•"/>
            </a:pPr>
            <a:r>
              <a:rPr lang="en-US" sz="2800" u="none" dirty="0" smtClean="0">
                <a:solidFill>
                  <a:srgbClr val="002C77"/>
                </a:solidFill>
                <a:latin typeface="+mj-lt"/>
              </a:rPr>
              <a:t> Referral Tracking and Follow-Up</a:t>
            </a:r>
            <a:endParaRPr lang="en-US" sz="2800" u="none" dirty="0">
              <a:solidFill>
                <a:srgbClr val="002C77"/>
              </a:solidFill>
              <a:latin typeface="+mj-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Care Coordination Model: </a:t>
            </a:r>
            <a:br>
              <a:rPr lang="en-US" dirty="0" smtClean="0"/>
            </a:br>
            <a:r>
              <a:rPr lang="en-US" dirty="0" smtClean="0">
                <a:latin typeface="Calibri" pitchFamily="34" charset="0"/>
              </a:rPr>
              <a:t>Patient Population</a:t>
            </a:r>
            <a:r>
              <a:rPr lang="en-US" dirty="0" smtClean="0"/>
              <a:t/>
            </a:r>
            <a:br>
              <a:rPr lang="en-US" dirty="0" smtClean="0"/>
            </a:br>
            <a:endParaRPr lang="en-US" dirty="0"/>
          </a:p>
        </p:txBody>
      </p:sp>
      <p:graphicFrame>
        <p:nvGraphicFramePr>
          <p:cNvPr id="4" name="Content Placeholder 3"/>
          <p:cNvGraphicFramePr>
            <a:graphicFrameLocks noGrp="1"/>
          </p:cNvGraphicFramePr>
          <p:nvPr>
            <p:ph sz="quarter" idx="1"/>
          </p:nvPr>
        </p:nvGraphicFramePr>
        <p:xfrm>
          <a:off x="457200" y="1752600"/>
          <a:ext cx="8229600" cy="4403725"/>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5" name="Right Arrow 4"/>
          <p:cNvSpPr/>
          <p:nvPr/>
        </p:nvSpPr>
        <p:spPr>
          <a:xfrm>
            <a:off x="1066800" y="1752600"/>
            <a:ext cx="2286000" cy="914400"/>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none" dirty="0" smtClean="0">
                <a:solidFill>
                  <a:schemeClr val="tx1">
                    <a:lumMod val="95000"/>
                    <a:lumOff val="5000"/>
                  </a:schemeClr>
                </a:solidFill>
              </a:rPr>
              <a:t>RN case manager</a:t>
            </a:r>
            <a:endParaRPr lang="en-US" sz="1600" u="none" dirty="0">
              <a:solidFill>
                <a:schemeClr val="tx1">
                  <a:lumMod val="95000"/>
                  <a:lumOff val="5000"/>
                </a:schemeClr>
              </a:solidFill>
            </a:endParaRPr>
          </a:p>
        </p:txBody>
      </p:sp>
      <p:sp>
        <p:nvSpPr>
          <p:cNvPr id="6" name="Right Arrow 5"/>
          <p:cNvSpPr/>
          <p:nvPr/>
        </p:nvSpPr>
        <p:spPr>
          <a:xfrm>
            <a:off x="304800" y="3200400"/>
            <a:ext cx="2133600" cy="12954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none" dirty="0" smtClean="0">
                <a:solidFill>
                  <a:schemeClr val="tx1">
                    <a:lumMod val="95000"/>
                    <a:lumOff val="5000"/>
                  </a:schemeClr>
                </a:solidFill>
              </a:rPr>
              <a:t>Health coaches</a:t>
            </a:r>
            <a:endParaRPr lang="en-US" sz="1600" b="1" u="none" dirty="0">
              <a:solidFill>
                <a:schemeClr val="tx1">
                  <a:lumMod val="95000"/>
                  <a:lumOff val="5000"/>
                </a:schemeClr>
              </a:solidFill>
            </a:endParaRPr>
          </a:p>
        </p:txBody>
      </p:sp>
      <p:sp>
        <p:nvSpPr>
          <p:cNvPr id="7" name="Right Brace 6"/>
          <p:cNvSpPr/>
          <p:nvPr/>
        </p:nvSpPr>
        <p:spPr>
          <a:xfrm>
            <a:off x="5867400" y="1676400"/>
            <a:ext cx="1524000" cy="4419600"/>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ectangle 7"/>
          <p:cNvSpPr/>
          <p:nvPr/>
        </p:nvSpPr>
        <p:spPr>
          <a:xfrm>
            <a:off x="7391400" y="3124200"/>
            <a:ext cx="1524000" cy="1676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none" dirty="0" smtClean="0">
                <a:solidFill>
                  <a:schemeClr val="tx1">
                    <a:lumMod val="95000"/>
                    <a:lumOff val="5000"/>
                  </a:schemeClr>
                </a:solidFill>
              </a:rPr>
              <a:t>Care</a:t>
            </a:r>
          </a:p>
          <a:p>
            <a:pPr algn="ctr"/>
            <a:r>
              <a:rPr lang="en-US" sz="1600" b="1" u="none" dirty="0" smtClean="0">
                <a:solidFill>
                  <a:schemeClr val="tx1">
                    <a:lumMod val="95000"/>
                    <a:lumOff val="5000"/>
                  </a:schemeClr>
                </a:solidFill>
              </a:rPr>
              <a:t> Coordination </a:t>
            </a:r>
          </a:p>
          <a:p>
            <a:pPr algn="ctr"/>
            <a:r>
              <a:rPr lang="en-US" sz="1600" b="1" u="none" dirty="0" smtClean="0">
                <a:solidFill>
                  <a:schemeClr val="tx1">
                    <a:lumMod val="95000"/>
                    <a:lumOff val="5000"/>
                  </a:schemeClr>
                </a:solidFill>
              </a:rPr>
              <a:t>Team- </a:t>
            </a:r>
          </a:p>
          <a:p>
            <a:pPr algn="ctr"/>
            <a:r>
              <a:rPr lang="en-US" sz="1600" u="none" dirty="0" smtClean="0">
                <a:solidFill>
                  <a:schemeClr val="tx1">
                    <a:lumMod val="95000"/>
                    <a:lumOff val="5000"/>
                  </a:schemeClr>
                </a:solidFill>
              </a:rPr>
              <a:t>mid-level &amp; support staff</a:t>
            </a:r>
            <a:endParaRPr lang="en-US" sz="1600" u="none" dirty="0">
              <a:solidFill>
                <a:schemeClr val="tx1">
                  <a:lumMod val="95000"/>
                  <a:lumOff val="5000"/>
                </a:schemeClr>
              </a:solidFill>
            </a:endParaRPr>
          </a:p>
        </p:txBody>
      </p:sp>
      <p:sp>
        <p:nvSpPr>
          <p:cNvPr id="9" name="Rounded Rectangle 8"/>
          <p:cNvSpPr/>
          <p:nvPr/>
        </p:nvSpPr>
        <p:spPr>
          <a:xfrm>
            <a:off x="6705600" y="0"/>
            <a:ext cx="2438400" cy="1524000"/>
          </a:xfrm>
          <a:prstGeom prst="roundRect">
            <a:avLst>
              <a:gd name="adj" fmla="val 10000"/>
            </a:avLst>
          </a:prstGeom>
          <a:blipFill rotWithShape="0">
            <a:blip r:embed="rId7"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3152775" cy="1143000"/>
          </a:xfrm>
        </p:spPr>
        <p:txBody>
          <a:bodyPr/>
          <a:lstStyle/>
          <a:p>
            <a:r>
              <a:rPr lang="en-US" dirty="0" smtClean="0"/>
              <a:t>Conclusions</a:t>
            </a:r>
            <a:endParaRPr lang="en-US" dirty="0"/>
          </a:p>
        </p:txBody>
      </p:sp>
      <p:sp>
        <p:nvSpPr>
          <p:cNvPr id="5" name="Content Placeholder 4"/>
          <p:cNvSpPr>
            <a:spLocks noGrp="1"/>
          </p:cNvSpPr>
          <p:nvPr>
            <p:ph idx="1"/>
          </p:nvPr>
        </p:nvSpPr>
        <p:spPr>
          <a:xfrm>
            <a:off x="685800" y="1828800"/>
            <a:ext cx="7772400" cy="4114800"/>
          </a:xfrm>
        </p:spPr>
        <p:txBody>
          <a:bodyPr/>
          <a:lstStyle/>
          <a:p>
            <a:r>
              <a:rPr lang="en-US" dirty="0" smtClean="0"/>
              <a:t>Patient </a:t>
            </a:r>
            <a:r>
              <a:rPr lang="en-US" u="sng" dirty="0" smtClean="0"/>
              <a:t>outcomes </a:t>
            </a:r>
            <a:r>
              <a:rPr lang="en-US" dirty="0" smtClean="0"/>
              <a:t>have improved</a:t>
            </a:r>
          </a:p>
          <a:p>
            <a:r>
              <a:rPr lang="en-US" u="sng" dirty="0" smtClean="0"/>
              <a:t>Cost </a:t>
            </a:r>
            <a:r>
              <a:rPr lang="en-US" dirty="0" smtClean="0"/>
              <a:t>has improved</a:t>
            </a:r>
          </a:p>
          <a:p>
            <a:r>
              <a:rPr lang="en-US" dirty="0" smtClean="0"/>
              <a:t>Patient </a:t>
            </a:r>
            <a:r>
              <a:rPr lang="en-US" u="sng" dirty="0" smtClean="0"/>
              <a:t>experience</a:t>
            </a:r>
            <a:r>
              <a:rPr lang="en-US" dirty="0" smtClean="0"/>
              <a:t> has seen variation, with an improvement in access and a decline in communication</a:t>
            </a:r>
          </a:p>
          <a:p>
            <a:r>
              <a:rPr lang="en-US" dirty="0" smtClean="0"/>
              <a:t>Provider and staff </a:t>
            </a:r>
            <a:r>
              <a:rPr lang="en-US" u="sng" dirty="0" smtClean="0"/>
              <a:t>experience</a:t>
            </a:r>
            <a:r>
              <a:rPr lang="en-US" dirty="0" smtClean="0"/>
              <a:t> has worsened</a:t>
            </a:r>
          </a:p>
        </p:txBody>
      </p:sp>
      <p:sp>
        <p:nvSpPr>
          <p:cNvPr id="4" name="TextBox 3"/>
          <p:cNvSpPr txBox="1"/>
          <p:nvPr/>
        </p:nvSpPr>
        <p:spPr>
          <a:xfrm>
            <a:off x="3581400" y="5657671"/>
            <a:ext cx="5562600" cy="1200329"/>
          </a:xfrm>
          <a:prstGeom prst="rect">
            <a:avLst/>
          </a:prstGeom>
          <a:solidFill>
            <a:srgbClr val="92D050"/>
          </a:solidFill>
          <a:ln w="38100">
            <a:solidFill>
              <a:srgbClr val="002C77"/>
            </a:solidFill>
          </a:ln>
        </p:spPr>
        <p:txBody>
          <a:bodyPr wrap="square" rtlCol="0">
            <a:spAutoFit/>
          </a:bodyPr>
          <a:lstStyle/>
          <a:p>
            <a:pPr>
              <a:buNone/>
            </a:pPr>
            <a:r>
              <a:rPr lang="en-US" u="none" dirty="0" smtClean="0">
                <a:latin typeface="Arial Black" pitchFamily="34" charset="0"/>
              </a:rPr>
              <a:t>Value = </a:t>
            </a:r>
            <a:r>
              <a:rPr lang="en-US" dirty="0" smtClean="0">
                <a:latin typeface="Arial Black" pitchFamily="34" charset="0"/>
              </a:rPr>
              <a:t>Outcomes + Experience</a:t>
            </a:r>
          </a:p>
          <a:p>
            <a:pPr algn="ctr">
              <a:buNone/>
            </a:pPr>
            <a:r>
              <a:rPr lang="en-US" u="none" dirty="0" smtClean="0">
                <a:latin typeface="Arial Black" pitchFamily="34" charset="0"/>
              </a:rPr>
              <a:t>Cost</a:t>
            </a:r>
          </a:p>
          <a:p>
            <a:endParaRPr lang="en-US" dirty="0">
              <a:latin typeface="Arial Black"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sz="4000" dirty="0" smtClean="0"/>
              <a:t>Operations Training</a:t>
            </a:r>
            <a:endParaRPr lang="en-US" sz="4000" dirty="0"/>
          </a:p>
        </p:txBody>
      </p:sp>
      <p:sp>
        <p:nvSpPr>
          <p:cNvPr id="13" name="Content Placeholder 12"/>
          <p:cNvSpPr>
            <a:spLocks noGrp="1"/>
          </p:cNvSpPr>
          <p:nvPr>
            <p:ph sz="half" idx="2"/>
          </p:nvPr>
        </p:nvSpPr>
        <p:spPr>
          <a:xfrm>
            <a:off x="457200" y="1828800"/>
            <a:ext cx="4040188" cy="4373563"/>
          </a:xfrm>
        </p:spPr>
        <p:txBody>
          <a:bodyPr/>
          <a:lstStyle/>
          <a:p>
            <a:r>
              <a:rPr lang="en-US" sz="2800" dirty="0" smtClean="0"/>
              <a:t>Orientation &amp; Systems Training</a:t>
            </a:r>
          </a:p>
          <a:p>
            <a:r>
              <a:rPr lang="en-US" sz="2800" dirty="0" smtClean="0"/>
              <a:t>Competency - Based Skills Assessment</a:t>
            </a:r>
          </a:p>
          <a:p>
            <a:r>
              <a:rPr lang="en-US" sz="2800" dirty="0" smtClean="0"/>
              <a:t>Practice Assessment &amp; Optimization </a:t>
            </a:r>
          </a:p>
          <a:p>
            <a:r>
              <a:rPr lang="en-US" sz="2800" dirty="0" smtClean="0"/>
              <a:t>Patient &amp; Provider Portal Support </a:t>
            </a:r>
            <a:endParaRPr lang="en-US" sz="2800" dirty="0"/>
          </a:p>
        </p:txBody>
      </p:sp>
      <p:sp>
        <p:nvSpPr>
          <p:cNvPr id="7" name="Date Placeholder 6"/>
          <p:cNvSpPr>
            <a:spLocks noGrp="1"/>
          </p:cNvSpPr>
          <p:nvPr>
            <p:ph type="dt" sz="half" idx="10"/>
          </p:nvPr>
        </p:nvSpPr>
        <p:spPr/>
        <p:txBody>
          <a:bodyPr/>
          <a:lstStyle/>
          <a:p>
            <a:fld id="{19E029F5-5157-4B4B-919D-6BBB8A8F645E}" type="datetime1">
              <a:rPr lang="en-US" smtClean="0"/>
              <a:pPr/>
              <a:t>10/14/12</a:t>
            </a:fld>
            <a:endParaRPr lang="en-US"/>
          </a:p>
        </p:txBody>
      </p:sp>
      <p:pic>
        <p:nvPicPr>
          <p:cNvPr id="5" name="Picture 4"/>
          <p:cNvPicPr/>
          <p:nvPr/>
        </p:nvPicPr>
        <p:blipFill>
          <a:blip r:embed="rId3" cstate="print">
            <a:clrChange>
              <a:clrFrom>
                <a:srgbClr val="FFFFFF"/>
              </a:clrFrom>
              <a:clrTo>
                <a:srgbClr val="FFFFFF">
                  <a:alpha val="0"/>
                </a:srgbClr>
              </a:clrTo>
            </a:clrChange>
          </a:blip>
          <a:srcRect/>
          <a:stretch>
            <a:fillRect/>
          </a:stretch>
        </p:blipFill>
        <p:spPr bwMode="auto">
          <a:xfrm>
            <a:off x="4495800" y="1905000"/>
            <a:ext cx="4343400"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start?</a:t>
            </a:r>
            <a:br>
              <a:rPr lang="en-US" dirty="0" smtClean="0"/>
            </a:br>
            <a:r>
              <a:rPr lang="en-US" dirty="0" smtClean="0"/>
              <a:t>Readiness Assessment</a:t>
            </a:r>
            <a:endParaRPr lang="en-US" dirty="0"/>
          </a:p>
        </p:txBody>
      </p:sp>
      <p:sp>
        <p:nvSpPr>
          <p:cNvPr id="5" name="Slide Number Placeholder 4"/>
          <p:cNvSpPr>
            <a:spLocks noGrp="1"/>
          </p:cNvSpPr>
          <p:nvPr>
            <p:ph type="sldNum" sz="quarter" idx="12"/>
          </p:nvPr>
        </p:nvSpPr>
        <p:spPr/>
        <p:txBody>
          <a:bodyPr/>
          <a:lstStyle/>
          <a:p>
            <a:pPr>
              <a:defRPr/>
            </a:pPr>
            <a:fld id="{F2BFBB14-6839-41D1-9B07-7925F722E59B}" type="slidenum">
              <a:rPr lang="en-US" smtClean="0"/>
              <a:pPr>
                <a:defRPr/>
              </a:pPr>
              <a:t>17</a:t>
            </a:fld>
            <a:endParaRPr lang="en-US"/>
          </a:p>
        </p:txBody>
      </p:sp>
      <p:graphicFrame>
        <p:nvGraphicFramePr>
          <p:cNvPr id="6" name="Table 5"/>
          <p:cNvGraphicFramePr>
            <a:graphicFrameLocks noGrp="1"/>
          </p:cNvGraphicFramePr>
          <p:nvPr/>
        </p:nvGraphicFramePr>
        <p:xfrm>
          <a:off x="0" y="1676400"/>
          <a:ext cx="9144000" cy="4343398"/>
        </p:xfrm>
        <a:graphic>
          <a:graphicData uri="http://schemas.openxmlformats.org/drawingml/2006/table">
            <a:tbl>
              <a:tblPr/>
              <a:tblGrid>
                <a:gridCol w="3078269"/>
                <a:gridCol w="3026812"/>
                <a:gridCol w="3038919"/>
              </a:tblGrid>
              <a:tr h="257660">
                <a:tc>
                  <a:txBody>
                    <a:bodyPr/>
                    <a:lstStyle/>
                    <a:p>
                      <a:pPr algn="ctr" fontAlgn="b"/>
                      <a:r>
                        <a:rPr lang="en-US" sz="1600" b="1" i="0" u="none" strike="noStrike">
                          <a:solidFill>
                            <a:srgbClr val="000000"/>
                          </a:solidFill>
                          <a:latin typeface="Calibri"/>
                        </a:rPr>
                        <a:t>Phase 1</a:t>
                      </a:r>
                    </a:p>
                  </a:txBody>
                  <a:tcPr marL="6056" marR="6056" marT="6056" marB="0" anchor="b">
                    <a:lnL>
                      <a:noFill/>
                    </a:lnL>
                    <a:lnR w="6350" cap="flat" cmpd="sng" algn="ctr">
                      <a:solidFill>
                        <a:srgbClr val="000000"/>
                      </a:solidFill>
                      <a:prstDash val="solid"/>
                      <a:round/>
                      <a:headEnd type="none" w="med" len="med"/>
                      <a:tailEnd type="none" w="med" len="med"/>
                    </a:lnR>
                    <a:lnT>
                      <a:noFill/>
                    </a:lnT>
                    <a:lnB>
                      <a:noFill/>
                    </a:lnB>
                    <a:solidFill>
                      <a:srgbClr val="75923C"/>
                    </a:solidFill>
                  </a:tcPr>
                </a:tc>
                <a:tc>
                  <a:txBody>
                    <a:bodyPr/>
                    <a:lstStyle/>
                    <a:p>
                      <a:pPr algn="ctr" fontAlgn="b"/>
                      <a:r>
                        <a:rPr lang="en-US" sz="1600" b="1" i="0" u="none" strike="noStrike">
                          <a:solidFill>
                            <a:srgbClr val="000000"/>
                          </a:solidFill>
                          <a:latin typeface="Calibri"/>
                        </a:rPr>
                        <a:t>Phase 2</a:t>
                      </a:r>
                    </a:p>
                  </a:txBody>
                  <a:tcPr marL="6056" marR="6056" marT="6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46D0A"/>
                    </a:solidFill>
                  </a:tcPr>
                </a:tc>
                <a:tc>
                  <a:txBody>
                    <a:bodyPr/>
                    <a:lstStyle/>
                    <a:p>
                      <a:pPr algn="ctr" fontAlgn="b"/>
                      <a:r>
                        <a:rPr lang="en-US" sz="1600" b="1" i="0" u="none" strike="noStrike">
                          <a:solidFill>
                            <a:srgbClr val="000000"/>
                          </a:solidFill>
                          <a:latin typeface="Calibri"/>
                        </a:rPr>
                        <a:t>Phase 3</a:t>
                      </a:r>
                    </a:p>
                  </a:txBody>
                  <a:tcPr marL="6056" marR="6056" marT="6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538ED5"/>
                    </a:solidFill>
                  </a:tcPr>
                </a:tc>
              </a:tr>
              <a:tr h="266861">
                <a:tc>
                  <a:txBody>
                    <a:bodyPr/>
                    <a:lstStyle/>
                    <a:p>
                      <a:pPr algn="ctr" fontAlgn="b"/>
                      <a:r>
                        <a:rPr lang="en-US" sz="1600" b="1" i="0" u="none" strike="noStrike">
                          <a:solidFill>
                            <a:srgbClr val="000000"/>
                          </a:solidFill>
                          <a:latin typeface="Calibri"/>
                        </a:rPr>
                        <a:t> Building the Team and Culture</a:t>
                      </a:r>
                    </a:p>
                  </a:txBody>
                  <a:tcPr marL="6056" marR="6056" marT="605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600" b="1" i="0" u="none" strike="noStrike">
                          <a:solidFill>
                            <a:srgbClr val="000000"/>
                          </a:solidFill>
                          <a:latin typeface="Calibri"/>
                        </a:rPr>
                        <a:t>Transformation</a:t>
                      </a:r>
                    </a:p>
                  </a:txBody>
                  <a:tcPr marL="6056" marR="6056" marT="6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600" b="1" i="0" u="none" strike="noStrike">
                          <a:solidFill>
                            <a:srgbClr val="000000"/>
                          </a:solidFill>
                          <a:latin typeface="Calibri"/>
                        </a:rPr>
                        <a:t>Advanced Practices</a:t>
                      </a:r>
                    </a:p>
                  </a:txBody>
                  <a:tcPr marL="6056" marR="6056" marT="6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538ED5"/>
                    </a:solidFill>
                  </a:tcPr>
                </a:tc>
              </a:tr>
              <a:tr h="460105">
                <a:tc>
                  <a:txBody>
                    <a:bodyPr/>
                    <a:lstStyle/>
                    <a:p>
                      <a:pPr algn="ctr" fontAlgn="b"/>
                      <a:r>
                        <a:rPr lang="en-US" sz="1400" b="1" i="0" u="none" strike="noStrike">
                          <a:solidFill>
                            <a:srgbClr val="000000"/>
                          </a:solidFill>
                          <a:latin typeface="Calibri"/>
                        </a:rPr>
                        <a:t>Readiness assessment-                      completed by PA &amp; OMD</a:t>
                      </a:r>
                    </a:p>
                  </a:txBody>
                  <a:tcPr marL="6056" marR="6056" marT="605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400" b="1" i="0" u="none" strike="noStrike">
                          <a:solidFill>
                            <a:srgbClr val="000000"/>
                          </a:solidFill>
                          <a:latin typeface="Calibri"/>
                        </a:rPr>
                        <a:t>Implement team role changes</a:t>
                      </a:r>
                    </a:p>
                  </a:txBody>
                  <a:tcPr marL="6056" marR="6056" marT="6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b"/>
                      <a:r>
                        <a:rPr lang="en-US" sz="1400" b="1" i="0" u="none" strike="noStrike">
                          <a:solidFill>
                            <a:srgbClr val="000000"/>
                          </a:solidFill>
                          <a:latin typeface="Calibri"/>
                        </a:rPr>
                        <a:t>Complete open and advanced access</a:t>
                      </a:r>
                    </a:p>
                  </a:txBody>
                  <a:tcPr marL="6056" marR="6056" marT="6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460105">
                <a:tc>
                  <a:txBody>
                    <a:bodyPr/>
                    <a:lstStyle/>
                    <a:p>
                      <a:pPr algn="ctr" fontAlgn="b"/>
                      <a:r>
                        <a:rPr lang="en-US" sz="1400" b="1" i="0" u="none" strike="noStrike">
                          <a:solidFill>
                            <a:srgbClr val="000000"/>
                          </a:solidFill>
                          <a:latin typeface="Calibri"/>
                        </a:rPr>
                        <a:t>Education- what is PCMH?                             (kickoff presentation)</a:t>
                      </a:r>
                    </a:p>
                  </a:txBody>
                  <a:tcPr marL="6056" marR="6056" marT="605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400" b="1" i="0" u="none" strike="noStrike">
                          <a:solidFill>
                            <a:srgbClr val="000000"/>
                          </a:solidFill>
                          <a:latin typeface="Calibri"/>
                        </a:rPr>
                        <a:t>On site patient education classes are provided routinely</a:t>
                      </a:r>
                    </a:p>
                  </a:txBody>
                  <a:tcPr marL="6056" marR="6056" marT="6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b"/>
                      <a:r>
                        <a:rPr lang="en-US" sz="1400" b="1" i="0" u="none" strike="noStrike">
                          <a:solidFill>
                            <a:srgbClr val="000000"/>
                          </a:solidFill>
                          <a:latin typeface="Calibri"/>
                        </a:rPr>
                        <a:t>Secure  patient messaging</a:t>
                      </a:r>
                    </a:p>
                  </a:txBody>
                  <a:tcPr marL="6056" marR="6056" marT="6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460105">
                <a:tc>
                  <a:txBody>
                    <a:bodyPr/>
                    <a:lstStyle/>
                    <a:p>
                      <a:pPr algn="ctr" fontAlgn="b"/>
                      <a:r>
                        <a:rPr lang="en-US" sz="1400" b="1" i="0" u="none" strike="noStrike">
                          <a:solidFill>
                            <a:srgbClr val="000000"/>
                          </a:solidFill>
                          <a:latin typeface="Calibri"/>
                        </a:rPr>
                        <a:t>Education- 4 PCMH training modules in MyLearning</a:t>
                      </a:r>
                    </a:p>
                  </a:txBody>
                  <a:tcPr marL="6056" marR="6056" marT="605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400" b="1" i="0" u="none" strike="noStrike">
                          <a:solidFill>
                            <a:srgbClr val="000000"/>
                          </a:solidFill>
                          <a:latin typeface="Calibri"/>
                        </a:rPr>
                        <a:t>Build the patient partnership- communication, expectations</a:t>
                      </a:r>
                    </a:p>
                  </a:txBody>
                  <a:tcPr marL="6056" marR="6056" marT="6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b"/>
                      <a:r>
                        <a:rPr lang="en-US" sz="1400" b="1" i="0" u="none" strike="noStrike">
                          <a:solidFill>
                            <a:srgbClr val="000000"/>
                          </a:solidFill>
                          <a:latin typeface="Calibri"/>
                        </a:rPr>
                        <a:t>Site level PI team</a:t>
                      </a:r>
                    </a:p>
                  </a:txBody>
                  <a:tcPr marL="6056" marR="6056" marT="6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690159">
                <a:tc>
                  <a:txBody>
                    <a:bodyPr/>
                    <a:lstStyle/>
                    <a:p>
                      <a:pPr algn="ctr" fontAlgn="b"/>
                      <a:r>
                        <a:rPr lang="en-US" sz="1400" b="1" i="0" u="none" strike="noStrike">
                          <a:solidFill>
                            <a:srgbClr val="000000"/>
                          </a:solidFill>
                          <a:latin typeface="Calibri"/>
                        </a:rPr>
                        <a:t>Identify team roles and responsibities- working to the highest level of license, learn about staff optimization goals</a:t>
                      </a:r>
                    </a:p>
                  </a:txBody>
                  <a:tcPr marL="6056" marR="6056" marT="605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400" b="1" i="0" u="none" strike="noStrike">
                          <a:solidFill>
                            <a:srgbClr val="000000"/>
                          </a:solidFill>
                          <a:latin typeface="Calibri"/>
                        </a:rPr>
                        <a:t>Address gaps from readiness assessment- education provided by Best Practices</a:t>
                      </a:r>
                    </a:p>
                  </a:txBody>
                  <a:tcPr marL="6056" marR="6056" marT="6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b"/>
                      <a:r>
                        <a:rPr lang="en-US" sz="1400" b="1" i="0" u="none" strike="noStrike">
                          <a:solidFill>
                            <a:srgbClr val="000000"/>
                          </a:solidFill>
                          <a:latin typeface="Calibri"/>
                        </a:rPr>
                        <a:t>Care plan development- identify self-care  needs, establish goals, identify barriers, and monitor effectives</a:t>
                      </a:r>
                    </a:p>
                  </a:txBody>
                  <a:tcPr marL="6056" marR="6056" marT="6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460105">
                <a:tc>
                  <a:txBody>
                    <a:bodyPr/>
                    <a:lstStyle/>
                    <a:p>
                      <a:pPr algn="ctr" fontAlgn="b"/>
                      <a:r>
                        <a:rPr lang="en-US" sz="1400" b="1" i="0" u="none" strike="noStrike">
                          <a:solidFill>
                            <a:srgbClr val="000000"/>
                          </a:solidFill>
                          <a:latin typeface="Calibri"/>
                        </a:rPr>
                        <a:t>Identify roles of PA and OMD &amp; transportation team members</a:t>
                      </a:r>
                    </a:p>
                  </a:txBody>
                  <a:tcPr marL="6056" marR="6056" marT="605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400" b="1" i="0" u="none" strike="noStrike">
                          <a:solidFill>
                            <a:srgbClr val="000000"/>
                          </a:solidFill>
                          <a:latin typeface="Calibri"/>
                        </a:rPr>
                        <a:t>Access management- assessing needs and controlling demand</a:t>
                      </a:r>
                    </a:p>
                  </a:txBody>
                  <a:tcPr marL="6056" marR="6056" marT="6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b"/>
                      <a:r>
                        <a:rPr lang="en-US" sz="1400" b="1" i="0" u="none" strike="noStrike">
                          <a:solidFill>
                            <a:srgbClr val="000000"/>
                          </a:solidFill>
                          <a:latin typeface="Calibri"/>
                        </a:rPr>
                        <a:t>High risk patient identification </a:t>
                      </a:r>
                    </a:p>
                  </a:txBody>
                  <a:tcPr marL="6056" marR="6056" marT="6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460105">
                <a:tc>
                  <a:txBody>
                    <a:bodyPr/>
                    <a:lstStyle/>
                    <a:p>
                      <a:pPr algn="ctr" fontAlgn="b"/>
                      <a:r>
                        <a:rPr lang="en-US" sz="1400" b="1" i="0" u="none" strike="noStrike">
                          <a:solidFill>
                            <a:srgbClr val="000000"/>
                          </a:solidFill>
                          <a:latin typeface="Calibri"/>
                        </a:rPr>
                        <a:t>Provider engagement- OMD lead &amp; identify expectations</a:t>
                      </a:r>
                    </a:p>
                  </a:txBody>
                  <a:tcPr marL="6056" marR="6056" marT="605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400" b="1" i="0" u="none" strike="noStrike">
                          <a:solidFill>
                            <a:srgbClr val="000000"/>
                          </a:solidFill>
                          <a:latin typeface="Calibri"/>
                        </a:rPr>
                        <a:t>Population health management</a:t>
                      </a:r>
                    </a:p>
                  </a:txBody>
                  <a:tcPr marL="6056" marR="6056" marT="6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b"/>
                      <a:r>
                        <a:rPr lang="en-US" sz="1400" b="1" i="0" u="none" strike="noStrike">
                          <a:solidFill>
                            <a:srgbClr val="000000"/>
                          </a:solidFill>
                          <a:latin typeface="Calibri"/>
                        </a:rPr>
                        <a:t>Site level patient focus groups</a:t>
                      </a:r>
                    </a:p>
                  </a:txBody>
                  <a:tcPr marL="6056" marR="6056" marT="6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460105">
                <a:tc>
                  <a:txBody>
                    <a:bodyPr/>
                    <a:lstStyle/>
                    <a:p>
                      <a:pPr algn="l" fontAlgn="b"/>
                      <a:r>
                        <a:rPr lang="en-US" sz="1100" b="0" i="0" u="none" strike="noStrike">
                          <a:solidFill>
                            <a:srgbClr val="000000"/>
                          </a:solidFill>
                          <a:latin typeface="Calibri"/>
                        </a:rPr>
                        <a:t> </a:t>
                      </a:r>
                    </a:p>
                  </a:txBody>
                  <a:tcPr marL="6056" marR="6056" marT="605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400" b="1" i="0" u="none" strike="noStrike">
                          <a:solidFill>
                            <a:srgbClr val="000000"/>
                          </a:solidFill>
                          <a:latin typeface="Calibri"/>
                        </a:rPr>
                        <a:t>Care coodination- transitions of care</a:t>
                      </a:r>
                    </a:p>
                  </a:txBody>
                  <a:tcPr marL="6056" marR="6056" marT="6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b"/>
                      <a:r>
                        <a:rPr lang="en-US" sz="1400" b="1" i="0" u="none" strike="noStrike">
                          <a:solidFill>
                            <a:srgbClr val="000000"/>
                          </a:solidFill>
                          <a:latin typeface="Calibri"/>
                        </a:rPr>
                        <a:t>Advanced care coordination- case mgmt and additional services</a:t>
                      </a:r>
                      <a:r>
                        <a:rPr lang="en-US" sz="1400" b="1" i="1" u="none" strike="noStrike">
                          <a:solidFill>
                            <a:srgbClr val="000000"/>
                          </a:solidFill>
                          <a:latin typeface="Calibri"/>
                        </a:rPr>
                        <a:t>                            </a:t>
                      </a:r>
                      <a:endParaRPr lang="en-US" sz="1400" b="1" i="0" u="none" strike="noStrike">
                        <a:solidFill>
                          <a:srgbClr val="000000"/>
                        </a:solidFill>
                        <a:latin typeface="Calibri"/>
                      </a:endParaRPr>
                    </a:p>
                  </a:txBody>
                  <a:tcPr marL="6056" marR="6056" marT="6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84044">
                <a:tc>
                  <a:txBody>
                    <a:bodyPr/>
                    <a:lstStyle/>
                    <a:p>
                      <a:pPr algn="l" fontAlgn="b"/>
                      <a:r>
                        <a:rPr lang="en-US" sz="1100" b="0" i="0" u="none" strike="noStrike">
                          <a:solidFill>
                            <a:srgbClr val="000000"/>
                          </a:solidFill>
                          <a:latin typeface="Calibri"/>
                        </a:rPr>
                        <a:t> </a:t>
                      </a:r>
                    </a:p>
                  </a:txBody>
                  <a:tcPr marL="6056" marR="6056" marT="605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2D69A"/>
                    </a:solidFill>
                  </a:tcPr>
                </a:tc>
                <a:tc>
                  <a:txBody>
                    <a:bodyPr/>
                    <a:lstStyle/>
                    <a:p>
                      <a:pPr algn="l" fontAlgn="b"/>
                      <a:r>
                        <a:rPr lang="en-US" sz="1100" b="0" i="0" u="none" strike="noStrike">
                          <a:solidFill>
                            <a:srgbClr val="000000"/>
                          </a:solidFill>
                          <a:latin typeface="Calibri"/>
                        </a:rPr>
                        <a:t> </a:t>
                      </a:r>
                    </a:p>
                  </a:txBody>
                  <a:tcPr marL="6056" marR="6056" marT="6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AC090"/>
                    </a:solidFill>
                  </a:tcPr>
                </a:tc>
                <a:tc>
                  <a:txBody>
                    <a:bodyPr/>
                    <a:lstStyle/>
                    <a:p>
                      <a:pPr algn="l" fontAlgn="b"/>
                      <a:r>
                        <a:rPr lang="en-US" sz="1100" b="0" i="0" u="none" strike="noStrike">
                          <a:solidFill>
                            <a:srgbClr val="000000"/>
                          </a:solidFill>
                          <a:latin typeface="Calibri"/>
                        </a:rPr>
                        <a:t> </a:t>
                      </a:r>
                    </a:p>
                  </a:txBody>
                  <a:tcPr marL="6056" marR="6056" marT="6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r>
              <a:tr h="184044">
                <a:tc>
                  <a:txBody>
                    <a:bodyPr/>
                    <a:lstStyle/>
                    <a:p>
                      <a:pPr algn="l" fontAlgn="b"/>
                      <a:r>
                        <a:rPr lang="en-US" sz="1100" b="0" i="0" u="none" strike="noStrike">
                          <a:solidFill>
                            <a:srgbClr val="000000"/>
                          </a:solidFill>
                          <a:latin typeface="Calibri"/>
                        </a:rPr>
                        <a:t> </a:t>
                      </a:r>
                    </a:p>
                  </a:txBody>
                  <a:tcPr marL="6056" marR="6056" marT="6056" marB="0" anchor="b">
                    <a:lnL>
                      <a:noFill/>
                    </a:lnL>
                    <a:lnR w="6350" cap="flat" cmpd="sng" algn="ctr">
                      <a:solidFill>
                        <a:srgbClr val="000000"/>
                      </a:solidFill>
                      <a:prstDash val="solid"/>
                      <a:round/>
                      <a:headEnd type="none" w="med" len="med"/>
                      <a:tailEnd type="none" w="med" len="med"/>
                    </a:lnR>
                    <a:lnT>
                      <a:noFill/>
                    </a:lnT>
                    <a:lnB>
                      <a:noFill/>
                    </a:lnB>
                    <a:solidFill>
                      <a:srgbClr val="C2D69A"/>
                    </a:solidFill>
                  </a:tcPr>
                </a:tc>
                <a:tc>
                  <a:txBody>
                    <a:bodyPr/>
                    <a:lstStyle/>
                    <a:p>
                      <a:pPr algn="l" fontAlgn="b"/>
                      <a:r>
                        <a:rPr lang="en-US" sz="1100" b="0" i="0" u="none" strike="noStrike">
                          <a:solidFill>
                            <a:srgbClr val="000000"/>
                          </a:solidFill>
                          <a:latin typeface="Calibri"/>
                        </a:rPr>
                        <a:t> </a:t>
                      </a:r>
                    </a:p>
                  </a:txBody>
                  <a:tcPr marL="6056" marR="6056" marT="6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AC090"/>
                    </a:solidFill>
                  </a:tcPr>
                </a:tc>
                <a:tc>
                  <a:txBody>
                    <a:bodyPr/>
                    <a:lstStyle/>
                    <a:p>
                      <a:pPr algn="l" fontAlgn="b"/>
                      <a:r>
                        <a:rPr lang="en-US" sz="1100" b="0" i="0" u="none" strike="noStrike" dirty="0">
                          <a:solidFill>
                            <a:srgbClr val="000000"/>
                          </a:solidFill>
                          <a:latin typeface="Calibri"/>
                        </a:rPr>
                        <a:t> </a:t>
                      </a:r>
                    </a:p>
                  </a:txBody>
                  <a:tcPr marL="6056" marR="6056" marT="6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Diabetes Group Visits</a:t>
            </a:r>
            <a:endParaRPr lang="en-US" dirty="0"/>
          </a:p>
        </p:txBody>
      </p:sp>
      <p:sp>
        <p:nvSpPr>
          <p:cNvPr id="3" name="Content Placeholder 2"/>
          <p:cNvSpPr>
            <a:spLocks noGrp="1"/>
          </p:cNvSpPr>
          <p:nvPr>
            <p:ph idx="1"/>
          </p:nvPr>
        </p:nvSpPr>
        <p:spPr>
          <a:xfrm>
            <a:off x="762000" y="1752600"/>
            <a:ext cx="7772400" cy="3124200"/>
          </a:xfrm>
        </p:spPr>
        <p:txBody>
          <a:bodyPr/>
          <a:lstStyle/>
          <a:p>
            <a:r>
              <a:rPr lang="en-US" dirty="0" smtClean="0"/>
              <a:t>Effective at improving HgbA1C</a:t>
            </a:r>
            <a:endParaRPr lang="en-US" dirty="0"/>
          </a:p>
        </p:txBody>
      </p:sp>
      <p:sp>
        <p:nvSpPr>
          <p:cNvPr id="5" name="Slide Number Placeholder 4"/>
          <p:cNvSpPr>
            <a:spLocks noGrp="1"/>
          </p:cNvSpPr>
          <p:nvPr>
            <p:ph type="sldNum" sz="quarter" idx="12"/>
          </p:nvPr>
        </p:nvSpPr>
        <p:spPr/>
        <p:txBody>
          <a:bodyPr/>
          <a:lstStyle/>
          <a:p>
            <a:pPr>
              <a:defRPr/>
            </a:pPr>
            <a:fld id="{F2BFBB14-6839-41D1-9B07-7925F722E59B}" type="slidenum">
              <a:rPr lang="en-US" smtClean="0"/>
              <a:pPr>
                <a:defRPr/>
              </a:pPr>
              <a:t>18</a:t>
            </a:fld>
            <a:endParaRPr lang="en-US"/>
          </a:p>
        </p:txBody>
      </p:sp>
      <p:graphicFrame>
        <p:nvGraphicFramePr>
          <p:cNvPr id="7" name="Table 6"/>
          <p:cNvGraphicFramePr>
            <a:graphicFrameLocks noGrp="1"/>
          </p:cNvGraphicFramePr>
          <p:nvPr/>
        </p:nvGraphicFramePr>
        <p:xfrm>
          <a:off x="609600" y="2590800"/>
          <a:ext cx="8001000" cy="3566160"/>
        </p:xfrm>
        <a:graphic>
          <a:graphicData uri="http://schemas.openxmlformats.org/drawingml/2006/table">
            <a:tbl>
              <a:tblPr firstRow="1" bandRow="1">
                <a:tableStyleId>{5C22544A-7EE6-4342-B048-85BDC9FD1C3A}</a:tableStyleId>
              </a:tblPr>
              <a:tblGrid>
                <a:gridCol w="2311400"/>
                <a:gridCol w="1689100"/>
                <a:gridCol w="2000250"/>
                <a:gridCol w="2000250"/>
              </a:tblGrid>
              <a:tr h="1005226">
                <a:tc>
                  <a:txBody>
                    <a:bodyPr/>
                    <a:lstStyle/>
                    <a:p>
                      <a:r>
                        <a:rPr lang="en-US" dirty="0" smtClean="0">
                          <a:solidFill>
                            <a:srgbClr val="000000"/>
                          </a:solidFill>
                        </a:rPr>
                        <a:t>Patients</a:t>
                      </a:r>
                      <a:r>
                        <a:rPr lang="en-US" baseline="0" dirty="0" smtClean="0">
                          <a:solidFill>
                            <a:srgbClr val="000000"/>
                          </a:solidFill>
                        </a:rPr>
                        <a:t> with:  (n)</a:t>
                      </a:r>
                      <a:endParaRPr lang="en-US" dirty="0">
                        <a:solidFill>
                          <a:srgbClr val="000000"/>
                        </a:solidFill>
                      </a:endParaRPr>
                    </a:p>
                  </a:txBody>
                  <a:tcPr/>
                </a:tc>
                <a:tc>
                  <a:txBody>
                    <a:bodyPr/>
                    <a:lstStyle/>
                    <a:p>
                      <a:r>
                        <a:rPr lang="en-US" dirty="0" smtClean="0">
                          <a:solidFill>
                            <a:srgbClr val="000000"/>
                          </a:solidFill>
                        </a:rPr>
                        <a:t>Baseline A1C</a:t>
                      </a:r>
                      <a:endParaRPr lang="en-US" dirty="0">
                        <a:solidFill>
                          <a:srgbClr val="000000"/>
                        </a:solidFill>
                      </a:endParaRPr>
                    </a:p>
                  </a:txBody>
                  <a:tcPr/>
                </a:tc>
                <a:tc>
                  <a:txBody>
                    <a:bodyPr/>
                    <a:lstStyle/>
                    <a:p>
                      <a:r>
                        <a:rPr lang="en-US" dirty="0" smtClean="0">
                          <a:solidFill>
                            <a:srgbClr val="000000"/>
                          </a:solidFill>
                        </a:rPr>
                        <a:t>1</a:t>
                      </a:r>
                      <a:r>
                        <a:rPr lang="en-US" baseline="30000" dirty="0" smtClean="0">
                          <a:solidFill>
                            <a:srgbClr val="000000"/>
                          </a:solidFill>
                        </a:rPr>
                        <a:t>st</a:t>
                      </a:r>
                      <a:r>
                        <a:rPr lang="en-US" baseline="0" dirty="0" smtClean="0">
                          <a:solidFill>
                            <a:srgbClr val="000000"/>
                          </a:solidFill>
                        </a:rPr>
                        <a:t> Post-class A1C</a:t>
                      </a:r>
                      <a:endParaRPr lang="en-US" dirty="0">
                        <a:solidFill>
                          <a:srgbClr val="000000"/>
                        </a:solidFill>
                      </a:endParaRPr>
                    </a:p>
                  </a:txBody>
                  <a:tcPr/>
                </a:tc>
                <a:tc>
                  <a:txBody>
                    <a:bodyPr/>
                    <a:lstStyle/>
                    <a:p>
                      <a:r>
                        <a:rPr lang="en-US" dirty="0" smtClean="0">
                          <a:solidFill>
                            <a:srgbClr val="000000"/>
                          </a:solidFill>
                        </a:rPr>
                        <a:t>Most Recent A1C</a:t>
                      </a:r>
                      <a:endParaRPr lang="en-US" dirty="0">
                        <a:solidFill>
                          <a:srgbClr val="000000"/>
                        </a:solidFill>
                      </a:endParaRPr>
                    </a:p>
                  </a:txBody>
                  <a:tcPr/>
                </a:tc>
              </a:tr>
              <a:tr h="777854">
                <a:tc>
                  <a:txBody>
                    <a:bodyPr/>
                    <a:lstStyle/>
                    <a:p>
                      <a:r>
                        <a:rPr lang="en-US" dirty="0" smtClean="0">
                          <a:solidFill>
                            <a:srgbClr val="002C77"/>
                          </a:solidFill>
                        </a:rPr>
                        <a:t>New DM </a:t>
                      </a:r>
                      <a:r>
                        <a:rPr lang="en-US" dirty="0" err="1" smtClean="0">
                          <a:solidFill>
                            <a:srgbClr val="002C77"/>
                          </a:solidFill>
                        </a:rPr>
                        <a:t>dx</a:t>
                      </a:r>
                      <a:r>
                        <a:rPr lang="en-US" dirty="0" smtClean="0">
                          <a:solidFill>
                            <a:srgbClr val="002C77"/>
                          </a:solidFill>
                        </a:rPr>
                        <a:t> (36)</a:t>
                      </a:r>
                      <a:endParaRPr lang="en-US" dirty="0">
                        <a:solidFill>
                          <a:srgbClr val="002C77"/>
                        </a:solidFill>
                      </a:endParaRPr>
                    </a:p>
                  </a:txBody>
                  <a:tcPr/>
                </a:tc>
                <a:tc>
                  <a:txBody>
                    <a:bodyPr/>
                    <a:lstStyle/>
                    <a:p>
                      <a:r>
                        <a:rPr lang="en-US" baseline="0" dirty="0" smtClean="0">
                          <a:solidFill>
                            <a:srgbClr val="002C77"/>
                          </a:solidFill>
                        </a:rPr>
                        <a:t> 8.65</a:t>
                      </a:r>
                      <a:endParaRPr lang="en-US" dirty="0">
                        <a:solidFill>
                          <a:srgbClr val="002C77"/>
                        </a:solidFill>
                      </a:endParaRPr>
                    </a:p>
                  </a:txBody>
                  <a:tcPr/>
                </a:tc>
                <a:tc>
                  <a:txBody>
                    <a:bodyPr/>
                    <a:lstStyle/>
                    <a:p>
                      <a:r>
                        <a:rPr lang="en-US" baseline="0" dirty="0" smtClean="0">
                          <a:solidFill>
                            <a:srgbClr val="002C77"/>
                          </a:solidFill>
                        </a:rPr>
                        <a:t> 6.56</a:t>
                      </a:r>
                      <a:endParaRPr lang="en-US" dirty="0">
                        <a:solidFill>
                          <a:srgbClr val="002C77"/>
                        </a:solidFill>
                      </a:endParaRPr>
                    </a:p>
                  </a:txBody>
                  <a:tcPr/>
                </a:tc>
                <a:tc>
                  <a:txBody>
                    <a:bodyPr/>
                    <a:lstStyle/>
                    <a:p>
                      <a:r>
                        <a:rPr lang="en-US" dirty="0" smtClean="0">
                          <a:solidFill>
                            <a:srgbClr val="002C77"/>
                          </a:solidFill>
                        </a:rPr>
                        <a:t> 6.80</a:t>
                      </a:r>
                      <a:endParaRPr lang="en-US" dirty="0">
                        <a:solidFill>
                          <a:srgbClr val="002C77"/>
                        </a:solidFill>
                      </a:endParaRPr>
                    </a:p>
                  </a:txBody>
                  <a:tcPr/>
                </a:tc>
              </a:tr>
              <a:tr h="777854">
                <a:tc>
                  <a:txBody>
                    <a:bodyPr/>
                    <a:lstStyle/>
                    <a:p>
                      <a:r>
                        <a:rPr lang="en-US" dirty="0" smtClean="0">
                          <a:solidFill>
                            <a:srgbClr val="002C77"/>
                          </a:solidFill>
                        </a:rPr>
                        <a:t>Current DM (31)</a:t>
                      </a:r>
                      <a:endParaRPr lang="en-US" dirty="0">
                        <a:solidFill>
                          <a:srgbClr val="002C77"/>
                        </a:solidFill>
                      </a:endParaRPr>
                    </a:p>
                  </a:txBody>
                  <a:tcPr/>
                </a:tc>
                <a:tc>
                  <a:txBody>
                    <a:bodyPr/>
                    <a:lstStyle/>
                    <a:p>
                      <a:r>
                        <a:rPr lang="en-US" dirty="0" smtClean="0">
                          <a:solidFill>
                            <a:srgbClr val="002C77"/>
                          </a:solidFill>
                        </a:rPr>
                        <a:t> 8.36</a:t>
                      </a:r>
                      <a:endParaRPr lang="en-US" dirty="0">
                        <a:solidFill>
                          <a:srgbClr val="002C77"/>
                        </a:solidFill>
                      </a:endParaRPr>
                    </a:p>
                  </a:txBody>
                  <a:tcPr/>
                </a:tc>
                <a:tc>
                  <a:txBody>
                    <a:bodyPr/>
                    <a:lstStyle/>
                    <a:p>
                      <a:r>
                        <a:rPr lang="en-US" dirty="0" smtClean="0">
                          <a:solidFill>
                            <a:srgbClr val="002C77"/>
                          </a:solidFill>
                        </a:rPr>
                        <a:t> 7.45</a:t>
                      </a:r>
                      <a:endParaRPr lang="en-US" dirty="0">
                        <a:solidFill>
                          <a:srgbClr val="002C77"/>
                        </a:solidFill>
                      </a:endParaRPr>
                    </a:p>
                  </a:txBody>
                  <a:tcPr/>
                </a:tc>
                <a:tc>
                  <a:txBody>
                    <a:bodyPr/>
                    <a:lstStyle/>
                    <a:p>
                      <a:r>
                        <a:rPr lang="en-US" dirty="0" smtClean="0">
                          <a:solidFill>
                            <a:srgbClr val="002C77"/>
                          </a:solidFill>
                        </a:rPr>
                        <a:t> 7.49</a:t>
                      </a:r>
                      <a:endParaRPr lang="en-US" dirty="0">
                        <a:solidFill>
                          <a:srgbClr val="002C77"/>
                        </a:solidFill>
                      </a:endParaRPr>
                    </a:p>
                  </a:txBody>
                  <a:tcPr/>
                </a:tc>
              </a:tr>
              <a:tr h="1005226">
                <a:tc>
                  <a:txBody>
                    <a:bodyPr/>
                    <a:lstStyle/>
                    <a:p>
                      <a:r>
                        <a:rPr lang="en-US" dirty="0" smtClean="0">
                          <a:solidFill>
                            <a:srgbClr val="002C77"/>
                          </a:solidFill>
                        </a:rPr>
                        <a:t>Referral</a:t>
                      </a:r>
                      <a:r>
                        <a:rPr lang="en-US" baseline="0" dirty="0" smtClean="0">
                          <a:solidFill>
                            <a:srgbClr val="002C77"/>
                          </a:solidFill>
                        </a:rPr>
                        <a:t> who did not attend (31)</a:t>
                      </a:r>
                      <a:endParaRPr lang="en-US" dirty="0">
                        <a:solidFill>
                          <a:srgbClr val="002C77"/>
                        </a:solidFill>
                      </a:endParaRPr>
                    </a:p>
                  </a:txBody>
                  <a:tcPr/>
                </a:tc>
                <a:tc>
                  <a:txBody>
                    <a:bodyPr/>
                    <a:lstStyle/>
                    <a:p>
                      <a:r>
                        <a:rPr lang="en-US" dirty="0" smtClean="0">
                          <a:solidFill>
                            <a:srgbClr val="002C77"/>
                          </a:solidFill>
                        </a:rPr>
                        <a:t> 8.12</a:t>
                      </a:r>
                      <a:endParaRPr lang="en-US" dirty="0">
                        <a:solidFill>
                          <a:srgbClr val="002C77"/>
                        </a:solidFill>
                      </a:endParaRPr>
                    </a:p>
                  </a:txBody>
                  <a:tcPr/>
                </a:tc>
                <a:tc>
                  <a:txBody>
                    <a:bodyPr/>
                    <a:lstStyle/>
                    <a:p>
                      <a:endParaRPr lang="en-US" dirty="0">
                        <a:solidFill>
                          <a:srgbClr val="002C77"/>
                        </a:solidFill>
                      </a:endParaRPr>
                    </a:p>
                  </a:txBody>
                  <a:tcPr/>
                </a:tc>
                <a:tc>
                  <a:txBody>
                    <a:bodyPr/>
                    <a:lstStyle/>
                    <a:p>
                      <a:r>
                        <a:rPr lang="en-US" dirty="0" smtClean="0">
                          <a:solidFill>
                            <a:srgbClr val="002C77"/>
                          </a:solidFill>
                        </a:rPr>
                        <a:t> 8.07</a:t>
                      </a:r>
                      <a:endParaRPr lang="en-US" dirty="0">
                        <a:solidFill>
                          <a:srgbClr val="002C77"/>
                        </a:solidFill>
                      </a:endParaRPr>
                    </a:p>
                  </a:txBody>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2C77"/>
                </a:solidFill>
              </a:rPr>
              <a:t>Patient Experience (CAHPS)</a:t>
            </a:r>
            <a:br>
              <a:rPr lang="en-US" dirty="0" smtClean="0">
                <a:solidFill>
                  <a:srgbClr val="002C77"/>
                </a:solidFill>
              </a:rPr>
            </a:br>
            <a:r>
              <a:rPr lang="en-US" dirty="0" smtClean="0">
                <a:solidFill>
                  <a:srgbClr val="002C77"/>
                </a:solidFill>
              </a:rPr>
              <a:t>Access</a:t>
            </a:r>
            <a:endParaRPr lang="en-US" dirty="0">
              <a:solidFill>
                <a:srgbClr val="002C77"/>
              </a:solidFill>
            </a:endParaRPr>
          </a:p>
        </p:txBody>
      </p:sp>
      <p:pic>
        <p:nvPicPr>
          <p:cNvPr id="4098" name="Picture 2"/>
          <p:cNvPicPr>
            <a:picLocks noGrp="1" noChangeAspect="1" noChangeArrowheads="1"/>
          </p:cNvPicPr>
          <p:nvPr>
            <p:ph sz="half" idx="1"/>
          </p:nvPr>
        </p:nvPicPr>
        <p:blipFill>
          <a:blip r:embed="rId2"/>
          <a:stretch>
            <a:fillRect/>
          </a:stretch>
        </p:blipFill>
        <p:spPr bwMode="auto">
          <a:xfrm>
            <a:off x="533400" y="1752600"/>
            <a:ext cx="8061648" cy="4114800"/>
          </a:xfrm>
          <a:prstGeom prst="rect">
            <a:avLst/>
          </a:prstGeom>
          <a:noFill/>
          <a:ln w="9525">
            <a:noFill/>
            <a:miter lim="800000"/>
            <a:headEnd/>
            <a:tailEnd/>
          </a:ln>
          <a:effectLst/>
        </p:spPr>
      </p:pic>
      <p:sp>
        <p:nvSpPr>
          <p:cNvPr id="5" name="Content Placeholder 4"/>
          <p:cNvSpPr>
            <a:spLocks noGrp="1"/>
          </p:cNvSpPr>
          <p:nvPr>
            <p:ph sz="half" idx="2"/>
          </p:nvPr>
        </p:nvSpPr>
        <p:spPr>
          <a:xfrm>
            <a:off x="152400" y="6019800"/>
            <a:ext cx="8077200" cy="487363"/>
          </a:xfrm>
        </p:spPr>
        <p:txBody>
          <a:bodyPr>
            <a:normAutofit fontScale="70000" lnSpcReduction="20000"/>
          </a:bodyPr>
          <a:lstStyle/>
          <a:p>
            <a:pPr>
              <a:buNone/>
            </a:pPr>
            <a:r>
              <a:rPr lang="en-US" dirty="0" smtClean="0">
                <a:solidFill>
                  <a:srgbClr val="002C77"/>
                </a:solidFill>
              </a:rPr>
              <a:t>Access scores have improved significantly over the past 3 years</a:t>
            </a:r>
            <a:endParaRPr lang="en-US" dirty="0">
              <a:solidFill>
                <a:srgbClr val="002C77"/>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way it has been:</a:t>
            </a:r>
            <a:br>
              <a:rPr lang="en-US" dirty="0" smtClean="0"/>
            </a:br>
            <a:r>
              <a:rPr lang="en-US" dirty="0" smtClean="0"/>
              <a:t>Provider-Centered Care</a:t>
            </a:r>
            <a:endParaRPr lang="en-US" dirty="0"/>
          </a:p>
        </p:txBody>
      </p:sp>
      <p:sp>
        <p:nvSpPr>
          <p:cNvPr id="3" name="Content Placeholder 2"/>
          <p:cNvSpPr>
            <a:spLocks noGrp="1"/>
          </p:cNvSpPr>
          <p:nvPr>
            <p:ph idx="1"/>
          </p:nvPr>
        </p:nvSpPr>
        <p:spPr>
          <a:xfrm>
            <a:off x="685800" y="2057400"/>
            <a:ext cx="7772400" cy="4114800"/>
          </a:xfrm>
        </p:spPr>
        <p:txBody>
          <a:bodyPr/>
          <a:lstStyle/>
          <a:p>
            <a:r>
              <a:rPr lang="en-US" dirty="0" smtClean="0"/>
              <a:t>Get sick – go to hospital / Doctor’s office</a:t>
            </a:r>
          </a:p>
          <a:p>
            <a:r>
              <a:rPr lang="en-US" dirty="0" smtClean="0"/>
              <a:t>Facilities &amp; processes geared to efficiency of diagnosis &amp; treatment</a:t>
            </a:r>
          </a:p>
          <a:p>
            <a:r>
              <a:rPr lang="en-US" dirty="0" smtClean="0"/>
              <a:t>Has roots in 19</a:t>
            </a:r>
            <a:r>
              <a:rPr lang="en-US" baseline="30000" dirty="0" smtClean="0"/>
              <a:t>th</a:t>
            </a:r>
            <a:r>
              <a:rPr lang="en-US" dirty="0" smtClean="0"/>
              <a:t> Century -an era dominated by infectious disease</a:t>
            </a:r>
          </a:p>
          <a:p>
            <a:r>
              <a:rPr lang="en-US" dirty="0" smtClean="0"/>
              <a:t>Patients' didn't expect high levels of care &amp; wellness</a:t>
            </a:r>
          </a:p>
          <a:p>
            <a:endParaRPr lang="en-US" dirty="0" smtClean="0"/>
          </a:p>
          <a:p>
            <a:endParaRPr lang="en-US" dirty="0"/>
          </a:p>
        </p:txBody>
      </p:sp>
      <p:sp>
        <p:nvSpPr>
          <p:cNvPr id="5" name="Slide Number Placeholder 4"/>
          <p:cNvSpPr>
            <a:spLocks noGrp="1"/>
          </p:cNvSpPr>
          <p:nvPr>
            <p:ph type="sldNum" sz="quarter" idx="12"/>
          </p:nvPr>
        </p:nvSpPr>
        <p:spPr/>
        <p:txBody>
          <a:bodyPr/>
          <a:lstStyle/>
          <a:p>
            <a:pPr>
              <a:defRPr/>
            </a:pPr>
            <a:fld id="{F2BFBB14-6839-41D1-9B07-7925F722E59B}"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438"/>
          </a:xfrm>
        </p:spPr>
        <p:txBody>
          <a:bodyPr>
            <a:normAutofit fontScale="90000"/>
          </a:bodyPr>
          <a:lstStyle/>
          <a:p>
            <a:r>
              <a:rPr lang="en-US" dirty="0" smtClean="0"/>
              <a:t>Patient Experience (CAHPS)</a:t>
            </a:r>
            <a:br>
              <a:rPr lang="en-US" dirty="0" smtClean="0"/>
            </a:br>
            <a:r>
              <a:rPr lang="en-US" dirty="0" smtClean="0"/>
              <a:t>Communication</a:t>
            </a:r>
            <a:br>
              <a:rPr lang="en-US" dirty="0" smtClean="0"/>
            </a:br>
            <a:endParaRPr lang="en-US" dirty="0"/>
          </a:p>
        </p:txBody>
      </p:sp>
      <p:pic>
        <p:nvPicPr>
          <p:cNvPr id="5122" name="Picture 2"/>
          <p:cNvPicPr>
            <a:picLocks noGrp="1" noChangeAspect="1" noChangeArrowheads="1"/>
          </p:cNvPicPr>
          <p:nvPr>
            <p:ph sz="half" idx="1"/>
          </p:nvPr>
        </p:nvPicPr>
        <p:blipFill>
          <a:blip r:embed="rId2"/>
          <a:stretch>
            <a:fillRect/>
          </a:stretch>
        </p:blipFill>
        <p:spPr bwMode="auto">
          <a:xfrm>
            <a:off x="685800" y="2438400"/>
            <a:ext cx="8070460" cy="2971800"/>
          </a:xfrm>
          <a:prstGeom prst="rect">
            <a:avLst/>
          </a:prstGeom>
          <a:noFill/>
          <a:ln w="9525">
            <a:noFill/>
            <a:miter lim="800000"/>
            <a:headEnd/>
            <a:tailEnd/>
          </a:ln>
          <a:effectLst/>
        </p:spPr>
      </p:pic>
      <p:sp>
        <p:nvSpPr>
          <p:cNvPr id="5" name="Content Placeholder 4"/>
          <p:cNvSpPr>
            <a:spLocks noGrp="1"/>
          </p:cNvSpPr>
          <p:nvPr>
            <p:ph sz="half" idx="2"/>
          </p:nvPr>
        </p:nvSpPr>
        <p:spPr>
          <a:xfrm>
            <a:off x="838200" y="5410200"/>
            <a:ext cx="7848600" cy="1143000"/>
          </a:xfrm>
        </p:spPr>
        <p:txBody>
          <a:bodyPr>
            <a:normAutofit fontScale="92500" lnSpcReduction="10000"/>
          </a:bodyPr>
          <a:lstStyle/>
          <a:p>
            <a:r>
              <a:rPr lang="en-US" dirty="0" smtClean="0">
                <a:solidFill>
                  <a:schemeClr val="accent6">
                    <a:lumMod val="50000"/>
                  </a:schemeClr>
                </a:solidFill>
              </a:rPr>
              <a:t>Communication scores have declined</a:t>
            </a:r>
          </a:p>
          <a:p>
            <a:pPr lvl="1"/>
            <a:r>
              <a:rPr lang="en-US" dirty="0" smtClean="0">
                <a:solidFill>
                  <a:schemeClr val="accent6">
                    <a:lumMod val="50000"/>
                  </a:schemeClr>
                </a:solidFill>
              </a:rPr>
              <a:t>Analysis of this indicates 3 providers with low scores have brought the site average down</a:t>
            </a:r>
            <a:endParaRPr lang="en-US" dirty="0">
              <a:solidFill>
                <a:schemeClr val="accent6">
                  <a:lumMod val="50000"/>
                </a:schemeClr>
              </a:solidFill>
            </a:endParaRPr>
          </a:p>
        </p:txBody>
      </p:sp>
      <p:pic>
        <p:nvPicPr>
          <p:cNvPr id="5123" name="Picture 3"/>
          <p:cNvPicPr>
            <a:picLocks noChangeAspect="1" noChangeArrowheads="1"/>
          </p:cNvPicPr>
          <p:nvPr/>
        </p:nvPicPr>
        <p:blipFill>
          <a:blip r:embed="rId3"/>
          <a:srcRect/>
          <a:stretch>
            <a:fillRect/>
          </a:stretch>
        </p:blipFill>
        <p:spPr bwMode="auto">
          <a:xfrm>
            <a:off x="762000" y="1600200"/>
            <a:ext cx="7924800" cy="91015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Content Placeholder 3"/>
          <p:cNvSpPr>
            <a:spLocks noGrp="1"/>
          </p:cNvSpPr>
          <p:nvPr>
            <p:ph idx="1"/>
          </p:nvPr>
        </p:nvSpPr>
        <p:spPr>
          <a:xfrm>
            <a:off x="533400" y="1676400"/>
            <a:ext cx="7924800" cy="4953000"/>
          </a:xfrm>
        </p:spPr>
        <p:txBody>
          <a:bodyPr/>
          <a:lstStyle/>
          <a:p>
            <a:r>
              <a:rPr lang="en-US" sz="2800" dirty="0" smtClean="0"/>
              <a:t>Care coordination – </a:t>
            </a:r>
            <a:r>
              <a:rPr lang="en-US" sz="2400" dirty="0" err="1" smtClean="0"/>
              <a:t>peri</a:t>
            </a:r>
            <a:r>
              <a:rPr lang="en-US" sz="2400" dirty="0" smtClean="0"/>
              <a:t>-hospital and specialty care transitions</a:t>
            </a:r>
          </a:p>
          <a:p>
            <a:r>
              <a:rPr lang="en-US" sz="2800" dirty="0" smtClean="0"/>
              <a:t>Engaging patients for behavior change</a:t>
            </a:r>
          </a:p>
          <a:p>
            <a:r>
              <a:rPr lang="en-US" sz="2800" dirty="0" smtClean="0"/>
              <a:t>Mental health</a:t>
            </a:r>
          </a:p>
          <a:p>
            <a:r>
              <a:rPr lang="en-US" sz="2800" dirty="0" smtClean="0"/>
              <a:t>Technology – </a:t>
            </a:r>
          </a:p>
          <a:p>
            <a:pPr lvl="1"/>
            <a:r>
              <a:rPr lang="en-US" sz="2400" dirty="0" smtClean="0"/>
              <a:t>development requires resources, time</a:t>
            </a:r>
          </a:p>
          <a:p>
            <a:pPr lvl="1"/>
            <a:r>
              <a:rPr lang="en-US" sz="2400" dirty="0" smtClean="0"/>
              <a:t>Information exchange:  tech &amp; HIPPA issues</a:t>
            </a:r>
          </a:p>
          <a:p>
            <a:r>
              <a:rPr lang="en-US" sz="2800" dirty="0" smtClean="0"/>
              <a:t>Pay structures and aligning incentives</a:t>
            </a:r>
          </a:p>
          <a:p>
            <a:r>
              <a:rPr lang="en-US" sz="2800" dirty="0" smtClean="0"/>
              <a:t>Resource allocation – short vs. long term focus</a:t>
            </a:r>
          </a:p>
          <a:p>
            <a:r>
              <a:rPr lang="en-US" sz="2800" dirty="0" smtClean="0"/>
              <a:t>Clinician satisfaction</a:t>
            </a:r>
          </a:p>
        </p:txBody>
      </p:sp>
      <p:sp>
        <p:nvSpPr>
          <p:cNvPr id="20483" name="Title 2"/>
          <p:cNvSpPr>
            <a:spLocks noGrp="1"/>
          </p:cNvSpPr>
          <p:nvPr>
            <p:ph type="title"/>
          </p:nvPr>
        </p:nvSpPr>
        <p:spPr>
          <a:xfrm>
            <a:off x="685800" y="457200"/>
            <a:ext cx="7772400" cy="904875"/>
          </a:xfrm>
        </p:spPr>
        <p:txBody>
          <a:bodyPr/>
          <a:lstStyle/>
          <a:p>
            <a:r>
              <a:rPr lang="en-US" sz="3200" dirty="0" smtClean="0"/>
              <a:t>Challenges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dirty="0" smtClean="0"/>
              <a:t>Align with Pay for Performance </a:t>
            </a:r>
            <a:br>
              <a:rPr lang="en-US" dirty="0" smtClean="0"/>
            </a:br>
            <a:r>
              <a:rPr lang="en-US" dirty="0" smtClean="0"/>
              <a:t>Programs within JHCP </a:t>
            </a:r>
          </a:p>
        </p:txBody>
      </p:sp>
      <p:sp>
        <p:nvSpPr>
          <p:cNvPr id="10243" name="Content Placeholder 2"/>
          <p:cNvSpPr>
            <a:spLocks noGrp="1"/>
          </p:cNvSpPr>
          <p:nvPr>
            <p:ph idx="1"/>
          </p:nvPr>
        </p:nvSpPr>
        <p:spPr>
          <a:xfrm>
            <a:off x="809625" y="1828800"/>
            <a:ext cx="7772400" cy="4267200"/>
          </a:xfrm>
        </p:spPr>
        <p:txBody>
          <a:bodyPr/>
          <a:lstStyle/>
          <a:p>
            <a:r>
              <a:rPr lang="en-US" sz="2400" dirty="0" smtClean="0"/>
              <a:t>Value Based Purchasing (JHHC)</a:t>
            </a:r>
          </a:p>
          <a:p>
            <a:r>
              <a:rPr lang="en-US" sz="2400" dirty="0" smtClean="0"/>
              <a:t>Meaningful Use of EHR’s</a:t>
            </a:r>
          </a:p>
          <a:p>
            <a:r>
              <a:rPr lang="en-US" sz="2400" dirty="0" smtClean="0"/>
              <a:t>Patient Centered Medical Home (PCMH)</a:t>
            </a:r>
          </a:p>
          <a:p>
            <a:pPr lvl="1"/>
            <a:r>
              <a:rPr lang="en-US" sz="1800" dirty="0" smtClean="0"/>
              <a:t>Maryland Multi-Payer Pilot (MMPP)- 5 sites</a:t>
            </a:r>
          </a:p>
          <a:p>
            <a:pPr lvl="1"/>
            <a:r>
              <a:rPr lang="en-US" sz="1800" dirty="0" smtClean="0"/>
              <a:t>CareFirst</a:t>
            </a:r>
          </a:p>
          <a:p>
            <a:pPr lvl="1"/>
            <a:r>
              <a:rPr lang="en-US" sz="1800" dirty="0" smtClean="0"/>
              <a:t>USFHP</a:t>
            </a:r>
          </a:p>
          <a:p>
            <a:r>
              <a:rPr lang="en-US" sz="2400" dirty="0" smtClean="0"/>
              <a:t>ACO-</a:t>
            </a:r>
            <a:r>
              <a:rPr lang="en-US" sz="2400" i="1" dirty="0" smtClean="0"/>
              <a:t> ready</a:t>
            </a:r>
          </a:p>
          <a:p>
            <a:r>
              <a:rPr lang="en-US" sz="2400" dirty="0" smtClean="0"/>
              <a:t>PQRS</a:t>
            </a:r>
          </a:p>
          <a:p>
            <a:r>
              <a:rPr lang="en-US" sz="2200" dirty="0" smtClean="0"/>
              <a:t>ePrescribing</a:t>
            </a:r>
          </a:p>
          <a:p>
            <a:r>
              <a:rPr lang="en-US" sz="2400" dirty="0" smtClean="0"/>
              <a:t>Maryland State-Regulated Payer EHR Adoption Incentive Program</a:t>
            </a:r>
            <a:endParaRPr lang="en-US" sz="2200" dirty="0" smtClean="0"/>
          </a:p>
        </p:txBody>
      </p:sp>
      <p:sp>
        <p:nvSpPr>
          <p:cNvPr id="5" name="Slide Number Placeholder 4"/>
          <p:cNvSpPr>
            <a:spLocks noGrp="1"/>
          </p:cNvSpPr>
          <p:nvPr>
            <p:ph type="sldNum" sz="quarter" idx="12"/>
          </p:nvPr>
        </p:nvSpPr>
        <p:spPr/>
        <p:txBody>
          <a:bodyPr/>
          <a:lstStyle/>
          <a:p>
            <a:pPr>
              <a:defRPr/>
            </a:pPr>
            <a:fld id="{B3857347-DC9A-4D44-ABDE-0963A0ABF665}" type="slidenum">
              <a:rPr lang="en-US" smtClean="0"/>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3"/>
          <p:cNvSpPr>
            <a:spLocks noGrp="1" noChangeArrowheads="1"/>
          </p:cNvSpPr>
          <p:nvPr>
            <p:ph type="title"/>
          </p:nvPr>
        </p:nvSpPr>
        <p:spPr/>
        <p:txBody>
          <a:bodyPr/>
          <a:lstStyle/>
          <a:p>
            <a:pPr eaLnBrk="1" hangingPunct="1"/>
            <a:r>
              <a:rPr lang="en-US" sz="4000">
                <a:latin typeface="Arial" pitchFamily="-104" charset="0"/>
                <a:ea typeface="ＭＳ Ｐゴシック" pitchFamily="-104" charset="-128"/>
              </a:rPr>
              <a:t>Lessons Learned</a:t>
            </a:r>
            <a:endParaRPr lang="en-US">
              <a:latin typeface="Arial" pitchFamily="-104" charset="0"/>
              <a:ea typeface="ＭＳ Ｐゴシック" pitchFamily="-104" charset="-128"/>
            </a:endParaRPr>
          </a:p>
        </p:txBody>
      </p:sp>
      <p:sp>
        <p:nvSpPr>
          <p:cNvPr id="52227" name="Rectangle 4"/>
          <p:cNvSpPr>
            <a:spLocks noGrp="1" noChangeArrowheads="1"/>
          </p:cNvSpPr>
          <p:nvPr>
            <p:ph type="body" idx="1"/>
          </p:nvPr>
        </p:nvSpPr>
        <p:spPr/>
        <p:txBody>
          <a:bodyPr/>
          <a:lstStyle/>
          <a:p>
            <a:pPr eaLnBrk="1" hangingPunct="1">
              <a:lnSpc>
                <a:spcPct val="90000"/>
              </a:lnSpc>
            </a:pPr>
            <a:r>
              <a:rPr lang="en-US" b="1">
                <a:solidFill>
                  <a:srgbClr val="185384"/>
                </a:solidFill>
                <a:latin typeface="Arial" pitchFamily="-104" charset="0"/>
                <a:ea typeface="ＭＳ Ｐゴシック" pitchFamily="-104" charset="-128"/>
              </a:rPr>
              <a:t>Change</a:t>
            </a:r>
            <a:r>
              <a:rPr lang="en-US">
                <a:solidFill>
                  <a:srgbClr val="185384"/>
                </a:solidFill>
                <a:latin typeface="Arial" pitchFamily="-104" charset="0"/>
                <a:ea typeface="ＭＳ Ｐゴシック" pitchFamily="-104" charset="-128"/>
              </a:rPr>
              <a:t> </a:t>
            </a:r>
            <a:r>
              <a:rPr lang="en-US">
                <a:latin typeface="Arial" pitchFamily="-104" charset="0"/>
                <a:ea typeface="ＭＳ Ｐゴシック" pitchFamily="-104" charset="-128"/>
              </a:rPr>
              <a:t>= time + patience + plan</a:t>
            </a:r>
          </a:p>
          <a:p>
            <a:pPr eaLnBrk="1" hangingPunct="1">
              <a:lnSpc>
                <a:spcPct val="90000"/>
              </a:lnSpc>
            </a:pPr>
            <a:r>
              <a:rPr lang="en-US">
                <a:latin typeface="Arial" pitchFamily="-104" charset="0"/>
                <a:ea typeface="ＭＳ Ｐゴシック" pitchFamily="-104" charset="-128"/>
              </a:rPr>
              <a:t>Plan</a:t>
            </a:r>
          </a:p>
          <a:p>
            <a:pPr lvl="1" eaLnBrk="1" hangingPunct="1">
              <a:lnSpc>
                <a:spcPct val="90000"/>
              </a:lnSpc>
            </a:pPr>
            <a:r>
              <a:rPr lang="en-US">
                <a:latin typeface="Arial" pitchFamily="-104" charset="0"/>
                <a:ea typeface="ＭＳ Ｐゴシック" pitchFamily="-104" charset="-128"/>
              </a:rPr>
              <a:t>Clearly defined, measurable goals</a:t>
            </a:r>
          </a:p>
          <a:p>
            <a:pPr lvl="1" eaLnBrk="1" hangingPunct="1">
              <a:lnSpc>
                <a:spcPct val="90000"/>
              </a:lnSpc>
            </a:pPr>
            <a:r>
              <a:rPr lang="en-US">
                <a:latin typeface="Arial" pitchFamily="-104" charset="0"/>
                <a:ea typeface="ＭＳ Ｐゴシック" pitchFamily="-104" charset="-128"/>
              </a:rPr>
              <a:t>Written </a:t>
            </a:r>
          </a:p>
          <a:p>
            <a:pPr lvl="1" eaLnBrk="1" hangingPunct="1">
              <a:lnSpc>
                <a:spcPct val="90000"/>
              </a:lnSpc>
            </a:pPr>
            <a:r>
              <a:rPr lang="en-US">
                <a:latin typeface="Arial" pitchFamily="-104" charset="0"/>
                <a:ea typeface="ＭＳ Ｐゴシック" pitchFamily="-104" charset="-128"/>
              </a:rPr>
              <a:t>Timeline</a:t>
            </a:r>
          </a:p>
          <a:p>
            <a:pPr lvl="1" eaLnBrk="1" hangingPunct="1">
              <a:lnSpc>
                <a:spcPct val="90000"/>
              </a:lnSpc>
            </a:pPr>
            <a:r>
              <a:rPr lang="en-US">
                <a:latin typeface="Arial" pitchFamily="-104" charset="0"/>
                <a:ea typeface="ＭＳ Ｐゴシック" pitchFamily="-104" charset="-128"/>
              </a:rPr>
              <a:t>Communication</a:t>
            </a:r>
          </a:p>
          <a:p>
            <a:pPr eaLnBrk="1" hangingPunct="1">
              <a:lnSpc>
                <a:spcPct val="90000"/>
              </a:lnSpc>
            </a:pPr>
            <a:r>
              <a:rPr lang="en-US">
                <a:latin typeface="Arial" pitchFamily="-104" charset="0"/>
                <a:ea typeface="ＭＳ Ｐゴシック" pitchFamily="-104" charset="-128"/>
              </a:rPr>
              <a:t>Incentives</a:t>
            </a:r>
          </a:p>
          <a:p>
            <a:pPr eaLnBrk="1" hangingPunct="1">
              <a:lnSpc>
                <a:spcPct val="90000"/>
              </a:lnSpc>
            </a:pPr>
            <a:r>
              <a:rPr lang="en-US">
                <a:latin typeface="Arial" pitchFamily="-104" charset="0"/>
                <a:ea typeface="ＭＳ Ｐゴシック" pitchFamily="-104" charset="-128"/>
              </a:rPr>
              <a:t>Data</a:t>
            </a:r>
          </a:p>
        </p:txBody>
      </p:sp>
      <p:sp>
        <p:nvSpPr>
          <p:cNvPr id="52228" name="Slide Number Placeholder 3"/>
          <p:cNvSpPr>
            <a:spLocks noGrp="1"/>
          </p:cNvSpPr>
          <p:nvPr>
            <p:ph type="sldNum" sz="quarter" idx="12"/>
          </p:nvPr>
        </p:nvSpPr>
        <p:spPr>
          <a:noFill/>
        </p:spPr>
        <p:txBody>
          <a:bodyPr/>
          <a:lstStyle/>
          <a:p>
            <a:fld id="{AD79DEC3-A78B-0844-9B8A-4B6E24A13A71}" type="slidenum">
              <a:rPr lang="en-US"/>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a:latin typeface="Arial" pitchFamily="-104" charset="0"/>
                <a:ea typeface="ＭＳ Ｐゴシック" pitchFamily="-104" charset="-128"/>
              </a:rPr>
              <a:t>Participation in Collaborative </a:t>
            </a:r>
            <a:br>
              <a:rPr lang="en-US" sz="3300">
                <a:latin typeface="Arial" pitchFamily="-104" charset="0"/>
                <a:ea typeface="ＭＳ Ｐゴシック" pitchFamily="-104" charset="-128"/>
              </a:rPr>
            </a:br>
            <a:r>
              <a:rPr lang="en-US" sz="3300">
                <a:latin typeface="Arial" pitchFamily="-104" charset="0"/>
                <a:ea typeface="ＭＳ Ｐゴシック" pitchFamily="-104" charset="-128"/>
              </a:rPr>
              <a:t>Care Model</a:t>
            </a:r>
          </a:p>
        </p:txBody>
      </p:sp>
      <p:sp>
        <p:nvSpPr>
          <p:cNvPr id="105476" name="Content Placeholder 2"/>
          <p:cNvSpPr>
            <a:spLocks noGrp="1"/>
          </p:cNvSpPr>
          <p:nvPr>
            <p:ph sz="half" idx="2"/>
          </p:nvPr>
        </p:nvSpPr>
        <p:spPr>
          <a:xfrm>
            <a:off x="152400" y="2174875"/>
            <a:ext cx="3886200" cy="3951288"/>
          </a:xfrm>
        </p:spPr>
        <p:txBody>
          <a:bodyPr/>
          <a:lstStyle/>
          <a:p>
            <a:pPr algn="r">
              <a:buFontTx/>
              <a:buNone/>
            </a:pPr>
            <a:r>
              <a:rPr lang="en-US" dirty="0">
                <a:latin typeface="Arial" pitchFamily="-104" charset="0"/>
                <a:ea typeface="ＭＳ Ｐゴシック" pitchFamily="-104" charset="-128"/>
              </a:rPr>
              <a:t>Within the next three years, will your organization participate in a collaborative </a:t>
            </a:r>
            <a:r>
              <a:rPr lang="en-US" dirty="0" smtClean="0">
                <a:latin typeface="Arial" pitchFamily="-104" charset="0"/>
                <a:ea typeface="ＭＳ Ｐゴシック" pitchFamily="-104" charset="-128"/>
              </a:rPr>
              <a:t>care model</a:t>
            </a:r>
            <a:r>
              <a:rPr lang="en-US" dirty="0">
                <a:latin typeface="Arial" pitchFamily="-104" charset="0"/>
                <a:ea typeface="ＭＳ Ｐゴシック" pitchFamily="-104" charset="-128"/>
              </a:rPr>
              <a:t>, such as an accountable care organization or patient-centered medical home?</a:t>
            </a:r>
          </a:p>
        </p:txBody>
      </p:sp>
      <p:graphicFrame>
        <p:nvGraphicFramePr>
          <p:cNvPr id="105474" name="Chart 3"/>
          <p:cNvGraphicFramePr>
            <a:graphicFrameLocks/>
          </p:cNvGraphicFramePr>
          <p:nvPr/>
        </p:nvGraphicFramePr>
        <p:xfrm>
          <a:off x="3962400" y="1679575"/>
          <a:ext cx="6348413" cy="4264025"/>
        </p:xfrm>
        <a:graphic>
          <a:graphicData uri="http://schemas.openxmlformats.org/presentationml/2006/ole">
            <p:oleObj spid="_x0000_s114690" name="Worksheet" r:id="rId3" imgW="6654800" imgH="4254500" progId="Excel.Sheet.8">
              <p:embed/>
            </p:oleObj>
          </a:graphicData>
        </a:graphic>
      </p:graphicFrame>
      <p:sp>
        <p:nvSpPr>
          <p:cNvPr id="105477" name="TextBox 4"/>
          <p:cNvSpPr txBox="1">
            <a:spLocks noChangeArrowheads="1"/>
          </p:cNvSpPr>
          <p:nvPr/>
        </p:nvSpPr>
        <p:spPr bwMode="auto">
          <a:xfrm>
            <a:off x="228600" y="6027003"/>
            <a:ext cx="6064250" cy="584776"/>
          </a:xfrm>
          <a:prstGeom prst="rect">
            <a:avLst/>
          </a:prstGeom>
          <a:noFill/>
          <a:ln w="9525">
            <a:noFill/>
            <a:miter lim="800000"/>
            <a:headEnd/>
            <a:tailEnd/>
          </a:ln>
        </p:spPr>
        <p:txBody>
          <a:bodyPr>
            <a:prstTxWarp prst="textNoShape">
              <a:avLst/>
            </a:prstTxWarp>
            <a:spAutoFit/>
          </a:bodyPr>
          <a:lstStyle/>
          <a:p>
            <a:r>
              <a:rPr lang="en-US" sz="1600" u="none" dirty="0">
                <a:solidFill>
                  <a:srgbClr val="002C77"/>
                </a:solidFill>
              </a:rPr>
              <a:t>Base = 292      Source: </a:t>
            </a:r>
            <a:r>
              <a:rPr lang="en-US" sz="1600" i="1" u="none" dirty="0">
                <a:solidFill>
                  <a:srgbClr val="002C77"/>
                </a:solidFill>
              </a:rPr>
              <a:t>Physician Alignment: The Collaborative Care Disconnect</a:t>
            </a:r>
            <a:r>
              <a:rPr lang="en-US" sz="1600" u="none" dirty="0">
                <a:solidFill>
                  <a:srgbClr val="002C77"/>
                </a:solidFill>
              </a:rPr>
              <a:t>,</a:t>
            </a:r>
            <a:r>
              <a:rPr lang="en-US" sz="1600" u="none" dirty="0" smtClean="0">
                <a:solidFill>
                  <a:srgbClr val="002C77"/>
                </a:solidFill>
              </a:rPr>
              <a:t> </a:t>
            </a:r>
            <a:r>
              <a:rPr lang="en-US" sz="1600" u="none" dirty="0" err="1" smtClean="0">
                <a:solidFill>
                  <a:srgbClr val="002C77"/>
                </a:solidFill>
              </a:rPr>
              <a:t>HealthLeaders</a:t>
            </a:r>
            <a:r>
              <a:rPr lang="en-US" sz="1600" u="none" dirty="0" smtClean="0">
                <a:solidFill>
                  <a:srgbClr val="002C77"/>
                </a:solidFill>
              </a:rPr>
              <a:t> </a:t>
            </a:r>
            <a:r>
              <a:rPr lang="en-US" sz="1600" u="none" dirty="0">
                <a:solidFill>
                  <a:srgbClr val="002C77"/>
                </a:solidFill>
              </a:rPr>
              <a:t>Media, September 2011</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914400"/>
            <a:ext cx="7772400" cy="1975104"/>
          </a:xfrm>
        </p:spPr>
        <p:txBody>
          <a:bodyPr/>
          <a:lstStyle/>
          <a:p>
            <a:pPr algn="ctr"/>
            <a:r>
              <a:rPr lang="en-US" b="0" dirty="0" smtClean="0"/>
              <a:t/>
            </a:r>
            <a:br>
              <a:rPr lang="en-US" b="0" dirty="0" smtClean="0"/>
            </a:br>
            <a:r>
              <a:rPr lang="en-US" sz="4400" b="0" dirty="0" smtClean="0"/>
              <a:t>The ALIKI INITIATIVE:</a:t>
            </a:r>
            <a:br>
              <a:rPr lang="en-US" sz="4400" b="0" dirty="0" smtClean="0"/>
            </a:br>
            <a:r>
              <a:rPr lang="en-US" sz="4400" b="0" dirty="0" smtClean="0"/>
              <a:t>Knowing the Patient as a Person</a:t>
            </a:r>
            <a:br>
              <a:rPr lang="en-US" sz="4400" b="0" dirty="0" smtClean="0"/>
            </a:br>
            <a:r>
              <a:rPr lang="en-US" b="0" i="1" dirty="0" smtClean="0"/>
              <a:t/>
            </a:r>
            <a:br>
              <a:rPr lang="en-US" b="0" i="1" dirty="0" smtClean="0"/>
            </a:br>
            <a:r>
              <a:rPr lang="en-US" b="0" dirty="0" smtClean="0"/>
              <a:t/>
            </a:r>
            <a:br>
              <a:rPr lang="en-US" b="0" dirty="0" smtClean="0"/>
            </a:br>
            <a:r>
              <a:rPr lang="en-US" b="0" dirty="0" smtClean="0"/>
              <a:t> </a:t>
            </a:r>
            <a:endParaRPr lang="en-US" b="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7778" name="Rectangle 2"/>
          <p:cNvSpPr>
            <a:spLocks noGrp="1" noRot="1" noChangeArrowheads="1"/>
          </p:cNvSpPr>
          <p:nvPr>
            <p:ph type="title"/>
          </p:nvPr>
        </p:nvSpPr>
        <p:spPr/>
        <p:txBody>
          <a:bodyPr/>
          <a:lstStyle/>
          <a:p>
            <a:pPr eaLnBrk="1" hangingPunct="1">
              <a:defRPr/>
            </a:pPr>
            <a:r>
              <a:rPr lang="en-US" dirty="0" smtClean="0">
                <a:solidFill>
                  <a:srgbClr val="002C77"/>
                </a:solidFill>
              </a:rPr>
              <a:t>The Aliki Initiative: Challenge</a:t>
            </a:r>
            <a:br>
              <a:rPr lang="en-US" dirty="0" smtClean="0">
                <a:solidFill>
                  <a:srgbClr val="002C77"/>
                </a:solidFill>
              </a:rPr>
            </a:br>
            <a:endParaRPr lang="en-US" dirty="0" smtClean="0">
              <a:solidFill>
                <a:srgbClr val="002C77"/>
              </a:solidFill>
            </a:endParaRPr>
          </a:p>
        </p:txBody>
      </p:sp>
      <p:sp>
        <p:nvSpPr>
          <p:cNvPr id="587779" name="Rectangle 3"/>
          <p:cNvSpPr>
            <a:spLocks noGrp="1" noChangeArrowheads="1"/>
          </p:cNvSpPr>
          <p:nvPr>
            <p:ph idx="1"/>
          </p:nvPr>
        </p:nvSpPr>
        <p:spPr/>
        <p:txBody>
          <a:bodyPr/>
          <a:lstStyle/>
          <a:p>
            <a:pPr eaLnBrk="1" hangingPunct="1">
              <a:defRPr/>
            </a:pPr>
            <a:r>
              <a:rPr lang="en-US" sz="3600" dirty="0" smtClean="0"/>
              <a:t>Sir William Osler observed:  “It is more important to know what sort of person has a disease than what sort of disease a person has.”</a:t>
            </a:r>
          </a:p>
          <a:p>
            <a:pPr eaLnBrk="1" hangingPunct="1">
              <a:defRPr/>
            </a:pPr>
            <a:r>
              <a:rPr lang="en-US" sz="3600" dirty="0" smtClean="0"/>
              <a:t>Yet--60% of  Americans say their doctor does not know them</a:t>
            </a:r>
          </a:p>
          <a:p>
            <a:pPr lvl="1" eaLnBrk="1" hangingPunct="1">
              <a:defRPr/>
            </a:pPr>
            <a:endParaRPr lang="en-US" sz="2400" i="1" dirty="0" smtClean="0">
              <a:latin typeface="Cambria" pitchFamily="-110" charset="0"/>
            </a:endParaRPr>
          </a:p>
          <a:p>
            <a:pPr lvl="2" eaLnBrk="1" hangingPunct="1">
              <a:buNone/>
              <a:defRPr/>
            </a:pPr>
            <a:endParaRPr lang="en-US" sz="1600" i="1" dirty="0" smtClean="0">
              <a:latin typeface="Cambria" pitchFamily="-110" charset="0"/>
            </a:endParaRPr>
          </a:p>
        </p:txBody>
      </p:sp>
    </p:spTree>
    <p:custDataLst>
      <p:tags r:id="rId1"/>
    </p:custData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7778" name="Rectangle 2"/>
          <p:cNvSpPr>
            <a:spLocks noGrp="1" noRot="1" noChangeArrowheads="1"/>
          </p:cNvSpPr>
          <p:nvPr>
            <p:ph type="title"/>
          </p:nvPr>
        </p:nvSpPr>
        <p:spPr/>
        <p:txBody>
          <a:bodyPr/>
          <a:lstStyle/>
          <a:p>
            <a:pPr eaLnBrk="1" hangingPunct="1">
              <a:defRPr/>
            </a:pPr>
            <a:r>
              <a:rPr lang="en-US" dirty="0" smtClean="0">
                <a:solidFill>
                  <a:srgbClr val="002C77"/>
                </a:solidFill>
              </a:rPr>
              <a:t>The Aliki Initiative: Goals</a:t>
            </a:r>
            <a:br>
              <a:rPr lang="en-US" dirty="0" smtClean="0">
                <a:solidFill>
                  <a:srgbClr val="002C77"/>
                </a:solidFill>
              </a:rPr>
            </a:br>
            <a:endParaRPr lang="en-US" dirty="0" smtClean="0">
              <a:solidFill>
                <a:srgbClr val="002C77"/>
              </a:solidFill>
            </a:endParaRPr>
          </a:p>
        </p:txBody>
      </p:sp>
      <p:sp>
        <p:nvSpPr>
          <p:cNvPr id="587779" name="Rectangle 3"/>
          <p:cNvSpPr>
            <a:spLocks noGrp="1" noChangeArrowheads="1"/>
          </p:cNvSpPr>
          <p:nvPr>
            <p:ph idx="1"/>
          </p:nvPr>
        </p:nvSpPr>
        <p:spPr>
          <a:xfrm>
            <a:off x="609600" y="1828800"/>
            <a:ext cx="7772400" cy="4114800"/>
          </a:xfrm>
        </p:spPr>
        <p:txBody>
          <a:bodyPr/>
          <a:lstStyle/>
          <a:p>
            <a:pPr eaLnBrk="1" hangingPunct="1">
              <a:defRPr/>
            </a:pPr>
            <a:r>
              <a:rPr lang="en-US" sz="3600" dirty="0" smtClean="0"/>
              <a:t>Create a culture that values knowing the patient well</a:t>
            </a:r>
          </a:p>
          <a:p>
            <a:pPr eaLnBrk="1" hangingPunct="1">
              <a:defRPr/>
            </a:pPr>
            <a:r>
              <a:rPr lang="en-US" sz="3600" dirty="0" smtClean="0"/>
              <a:t>Fewer patients</a:t>
            </a:r>
          </a:p>
          <a:p>
            <a:pPr eaLnBrk="1" hangingPunct="1">
              <a:defRPr/>
            </a:pPr>
            <a:r>
              <a:rPr lang="en-US" sz="3600" dirty="0" smtClean="0"/>
              <a:t>More time spent with patients</a:t>
            </a:r>
          </a:p>
          <a:p>
            <a:pPr eaLnBrk="1" hangingPunct="1">
              <a:defRPr/>
            </a:pPr>
            <a:r>
              <a:rPr lang="en-US" sz="3600" dirty="0" smtClean="0"/>
              <a:t>Call every patient</a:t>
            </a:r>
          </a:p>
          <a:p>
            <a:pPr eaLnBrk="1" hangingPunct="1">
              <a:defRPr/>
            </a:pPr>
            <a:r>
              <a:rPr lang="en-US" sz="3600" dirty="0" smtClean="0"/>
              <a:t>Visit patients at home</a:t>
            </a:r>
          </a:p>
          <a:p>
            <a:pPr lvl="2" eaLnBrk="1" hangingPunct="1">
              <a:buNone/>
              <a:defRPr/>
            </a:pPr>
            <a:endParaRPr lang="en-US" dirty="0" smtClean="0"/>
          </a:p>
        </p:txBody>
      </p:sp>
      <p:pic>
        <p:nvPicPr>
          <p:cNvPr id="66565" name="Picture 6" descr="0713main"/>
          <p:cNvPicPr>
            <a:picLocks noChangeAspect="1" noChangeArrowheads="1"/>
          </p:cNvPicPr>
          <p:nvPr/>
        </p:nvPicPr>
        <p:blipFill>
          <a:blip r:embed="rId4" cstate="print"/>
          <a:srcRect/>
          <a:stretch>
            <a:fillRect/>
          </a:stretch>
        </p:blipFill>
        <p:spPr bwMode="auto">
          <a:xfrm>
            <a:off x="5486400" y="4724400"/>
            <a:ext cx="3657600" cy="2133600"/>
          </a:xfrm>
          <a:prstGeom prst="rect">
            <a:avLst/>
          </a:prstGeom>
          <a:noFill/>
          <a:ln w="9525">
            <a:noFill/>
            <a:miter lim="800000"/>
            <a:headEnd/>
            <a:tailEnd/>
          </a:ln>
          <a:effectLst>
            <a:outerShdw dist="139700" dir="2700000" algn="tl" rotWithShape="0">
              <a:srgbClr val="333333">
                <a:alpha val="64999"/>
              </a:srgbClr>
            </a:outerShdw>
          </a:effectLst>
        </p:spPr>
      </p:pic>
    </p:spTree>
    <p:custDataLst>
      <p:tags r:id="rId1"/>
    </p:custData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8" name="Rectangle 3"/>
          <p:cNvSpPr>
            <a:spLocks noGrp="1" noChangeArrowheads="1"/>
          </p:cNvSpPr>
          <p:nvPr>
            <p:ph type="body" sz="half" idx="1"/>
          </p:nvPr>
        </p:nvSpPr>
        <p:spPr>
          <a:xfrm>
            <a:off x="609600" y="1828800"/>
            <a:ext cx="8534400" cy="3352800"/>
          </a:xfrm>
        </p:spPr>
        <p:txBody>
          <a:bodyPr>
            <a:noAutofit/>
          </a:bodyPr>
          <a:lstStyle/>
          <a:p>
            <a:pPr>
              <a:spcAft>
                <a:spcPts val="0"/>
              </a:spcAft>
            </a:pPr>
            <a:r>
              <a:rPr lang="en-US" sz="2800" dirty="0" smtClean="0"/>
              <a:t>Began October 2007</a:t>
            </a:r>
          </a:p>
          <a:p>
            <a:pPr>
              <a:spcAft>
                <a:spcPts val="0"/>
              </a:spcAft>
            </a:pPr>
            <a:r>
              <a:rPr lang="en-US" sz="2800" dirty="0" smtClean="0"/>
              <a:t>Curriculum, teaching, rounds focused on </a:t>
            </a:r>
            <a:r>
              <a:rPr lang="en-US" sz="2800" i="1" dirty="0" smtClean="0"/>
              <a:t>knowing patients as individuals</a:t>
            </a:r>
          </a:p>
          <a:p>
            <a:pPr>
              <a:spcAft>
                <a:spcPts val="0"/>
              </a:spcAft>
            </a:pPr>
            <a:r>
              <a:rPr lang="en-US" sz="2800" dirty="0" smtClean="0">
                <a:cs typeface="Times New Roman" pitchFamily="18" charset="0"/>
              </a:rPr>
              <a:t>Focus on evidence-based diagnosis and treatment tailored to individual patient</a:t>
            </a:r>
          </a:p>
          <a:p>
            <a:pPr>
              <a:spcAft>
                <a:spcPts val="0"/>
              </a:spcAft>
            </a:pPr>
            <a:r>
              <a:rPr lang="en-US" sz="2800" dirty="0" smtClean="0">
                <a:cs typeface="Times New Roman" pitchFamily="18" charset="0"/>
              </a:rPr>
              <a:t>Telephone calls to all patients after discharge </a:t>
            </a:r>
          </a:p>
          <a:p>
            <a:pPr>
              <a:spcAft>
                <a:spcPts val="0"/>
              </a:spcAft>
            </a:pPr>
            <a:r>
              <a:rPr lang="en-US" sz="2800" dirty="0" smtClean="0">
                <a:cs typeface="Times New Roman" pitchFamily="18" charset="0"/>
              </a:rPr>
              <a:t>Telephone calls to primary care providers </a:t>
            </a:r>
          </a:p>
          <a:p>
            <a:pPr>
              <a:spcAft>
                <a:spcPts val="0"/>
              </a:spcAft>
            </a:pPr>
            <a:r>
              <a:rPr lang="en-US" sz="2800" dirty="0" smtClean="0">
                <a:cs typeface="Times New Roman" pitchFamily="18" charset="0"/>
              </a:rPr>
              <a:t>Medication adherence assessments</a:t>
            </a:r>
          </a:p>
          <a:p>
            <a:pPr>
              <a:spcAft>
                <a:spcPts val="0"/>
              </a:spcAft>
            </a:pPr>
            <a:r>
              <a:rPr lang="en-US" sz="2800" dirty="0" smtClean="0">
                <a:cs typeface="Times New Roman" pitchFamily="18" charset="0"/>
              </a:rPr>
              <a:t>Home visits and visits to sub-acute rehab</a:t>
            </a:r>
            <a:endParaRPr lang="en-US" sz="2800" dirty="0" smtClean="0"/>
          </a:p>
        </p:txBody>
      </p:sp>
      <p:sp>
        <p:nvSpPr>
          <p:cNvPr id="8" name="Title 7"/>
          <p:cNvSpPr>
            <a:spLocks noGrp="1"/>
          </p:cNvSpPr>
          <p:nvPr>
            <p:ph type="title"/>
          </p:nvPr>
        </p:nvSpPr>
        <p:spPr>
          <a:xfrm>
            <a:off x="762000" y="304800"/>
            <a:ext cx="7772400" cy="1143000"/>
          </a:xfrm>
        </p:spPr>
        <p:txBody>
          <a:bodyPr/>
          <a:lstStyle/>
          <a:p>
            <a:r>
              <a:rPr lang="en-US" dirty="0" smtClean="0">
                <a:solidFill>
                  <a:srgbClr val="002C77"/>
                </a:solidFill>
              </a:rPr>
              <a:t>The </a:t>
            </a:r>
            <a:r>
              <a:rPr lang="en-US" dirty="0" err="1" smtClean="0">
                <a:solidFill>
                  <a:srgbClr val="002C77"/>
                </a:solidFill>
              </a:rPr>
              <a:t>Aliki</a:t>
            </a:r>
            <a:r>
              <a:rPr lang="en-US" dirty="0" smtClean="0">
                <a:solidFill>
                  <a:srgbClr val="002C77"/>
                </a:solidFill>
              </a:rPr>
              <a:t> Initiative:</a:t>
            </a:r>
            <a:br>
              <a:rPr lang="en-US" dirty="0" smtClean="0">
                <a:solidFill>
                  <a:srgbClr val="002C77"/>
                </a:solidFill>
              </a:rPr>
            </a:b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6705600" cy="914400"/>
          </a:xfrm>
        </p:spPr>
        <p:txBody>
          <a:bodyPr/>
          <a:lstStyle/>
          <a:p>
            <a:r>
              <a:rPr lang="en-US" dirty="0" err="1" smtClean="0"/>
              <a:t>Aliki</a:t>
            </a:r>
            <a:r>
              <a:rPr lang="en-US" dirty="0" smtClean="0"/>
              <a:t> and Readmissions</a:t>
            </a:r>
            <a:endParaRPr lang="en-US" dirty="0"/>
          </a:p>
        </p:txBody>
      </p:sp>
      <p:sp>
        <p:nvSpPr>
          <p:cNvPr id="3" name="Content Placeholder 2"/>
          <p:cNvSpPr>
            <a:spLocks noGrp="1"/>
          </p:cNvSpPr>
          <p:nvPr>
            <p:ph idx="1"/>
          </p:nvPr>
        </p:nvSpPr>
        <p:spPr>
          <a:xfrm>
            <a:off x="609600" y="1676400"/>
            <a:ext cx="8229600" cy="4572000"/>
          </a:xfrm>
        </p:spPr>
        <p:txBody>
          <a:bodyPr>
            <a:noAutofit/>
          </a:bodyPr>
          <a:lstStyle/>
          <a:p>
            <a:r>
              <a:rPr lang="en-US" sz="2800" dirty="0" smtClean="0"/>
              <a:t>Poor care coordination is a major                           cause of readmission.</a:t>
            </a:r>
          </a:p>
          <a:p>
            <a:r>
              <a:rPr lang="en-US" sz="2800" dirty="0" smtClean="0"/>
              <a:t>Improving patients’ understanding of illness, management of illness and medications, appreciation of important signs and symptoms are felt to be key strategies to reduce readmissions.</a:t>
            </a:r>
          </a:p>
          <a:p>
            <a:r>
              <a:rPr lang="en-US" sz="2800" dirty="0" smtClean="0"/>
              <a:t>Disease management programs (DMPs) have been established to reduce readmissions for specific conditions like CHF and COPD.</a:t>
            </a:r>
          </a:p>
        </p:txBody>
      </p:sp>
      <p:pic>
        <p:nvPicPr>
          <p:cNvPr id="4" name="Picture 5" descr="http://blog.cleveland.com/health_impact/2009/08/large_readmit.jpg"/>
          <p:cNvPicPr>
            <a:picLocks noChangeAspect="1" noChangeArrowheads="1"/>
          </p:cNvPicPr>
          <p:nvPr/>
        </p:nvPicPr>
        <p:blipFill>
          <a:blip r:embed="rId2" cstate="print"/>
          <a:srcRect/>
          <a:stretch>
            <a:fillRect/>
          </a:stretch>
        </p:blipFill>
        <p:spPr bwMode="auto">
          <a:xfrm>
            <a:off x="7010401" y="-1"/>
            <a:ext cx="2133600" cy="1573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with Provider-Centered Care Model</a:t>
            </a:r>
            <a:endParaRPr lang="en-US" dirty="0"/>
          </a:p>
        </p:txBody>
      </p:sp>
      <p:sp>
        <p:nvSpPr>
          <p:cNvPr id="3" name="Content Placeholder 2"/>
          <p:cNvSpPr>
            <a:spLocks noGrp="1"/>
          </p:cNvSpPr>
          <p:nvPr>
            <p:ph idx="1"/>
          </p:nvPr>
        </p:nvSpPr>
        <p:spPr/>
        <p:txBody>
          <a:bodyPr/>
          <a:lstStyle/>
          <a:p>
            <a:r>
              <a:rPr lang="en-US" dirty="0" smtClean="0"/>
              <a:t>Patients tend to be treated episodically</a:t>
            </a:r>
          </a:p>
          <a:p>
            <a:r>
              <a:rPr lang="en-US" dirty="0" smtClean="0"/>
              <a:t>System burdened with costs of acute care</a:t>
            </a:r>
          </a:p>
          <a:p>
            <a:r>
              <a:rPr lang="en-US" dirty="0" smtClean="0"/>
              <a:t>Patients feel poorly cared for</a:t>
            </a:r>
          </a:p>
          <a:p>
            <a:endParaRPr lang="en-US" dirty="0"/>
          </a:p>
        </p:txBody>
      </p:sp>
      <p:sp>
        <p:nvSpPr>
          <p:cNvPr id="5" name="Slide Number Placeholder 4"/>
          <p:cNvSpPr>
            <a:spLocks noGrp="1"/>
          </p:cNvSpPr>
          <p:nvPr>
            <p:ph type="sldNum" sz="quarter" idx="12"/>
          </p:nvPr>
        </p:nvSpPr>
        <p:spPr/>
        <p:txBody>
          <a:bodyPr/>
          <a:lstStyle/>
          <a:p>
            <a:pPr>
              <a:defRPr/>
            </a:pPr>
            <a:fld id="{F2BFBB14-6839-41D1-9B07-7925F722E59B}"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533400"/>
            <a:ext cx="7772400" cy="838200"/>
          </a:xfrm>
        </p:spPr>
        <p:txBody>
          <a:bodyPr/>
          <a:lstStyle/>
          <a:p>
            <a:pPr>
              <a:defRPr/>
            </a:pPr>
            <a:r>
              <a:rPr lang="en-US" sz="4400" dirty="0">
                <a:solidFill>
                  <a:srgbClr val="002C77"/>
                </a:solidFill>
              </a:rPr>
              <a:t>Aliki Initiative </a:t>
            </a:r>
            <a:r>
              <a:rPr lang="en-US" sz="4400" dirty="0" smtClean="0">
                <a:solidFill>
                  <a:srgbClr val="002C77"/>
                </a:solidFill>
              </a:rPr>
              <a:t>Outcomes</a:t>
            </a:r>
            <a:endParaRPr lang="en-US" sz="4400" dirty="0">
              <a:solidFill>
                <a:srgbClr val="002C77"/>
              </a:solidFill>
            </a:endParaRPr>
          </a:p>
        </p:txBody>
      </p:sp>
      <p:sp>
        <p:nvSpPr>
          <p:cNvPr id="6" name="Content Placeholder 5"/>
          <p:cNvSpPr>
            <a:spLocks noGrp="1"/>
          </p:cNvSpPr>
          <p:nvPr>
            <p:ph sz="half" idx="1"/>
          </p:nvPr>
        </p:nvSpPr>
        <p:spPr>
          <a:xfrm>
            <a:off x="457200" y="1600200"/>
            <a:ext cx="4114800" cy="4525963"/>
          </a:xfrm>
        </p:spPr>
        <p:txBody>
          <a:bodyPr/>
          <a:lstStyle/>
          <a:p>
            <a:pPr algn="ctr">
              <a:buFont typeface="Wingdings" pitchFamily="2" charset="2"/>
              <a:buNone/>
              <a:defRPr/>
            </a:pPr>
            <a:r>
              <a:rPr lang="en-US" sz="3200" b="1" dirty="0" smtClean="0">
                <a:solidFill>
                  <a:srgbClr val="002C77"/>
                </a:solidFill>
                <a:latin typeface="+mj-lt"/>
                <a:ea typeface="+mj-ea"/>
                <a:cs typeface="+mj-cs"/>
              </a:rPr>
              <a:t>CHF Readmission</a:t>
            </a:r>
            <a:r>
              <a:rPr lang="en-US" dirty="0" smtClean="0">
                <a:solidFill>
                  <a:srgbClr val="002C77"/>
                </a:solidFill>
              </a:rPr>
              <a:t>	</a:t>
            </a:r>
            <a:endParaRPr lang="en-US" dirty="0">
              <a:solidFill>
                <a:srgbClr val="002C77"/>
              </a:solidFill>
            </a:endParaRPr>
          </a:p>
        </p:txBody>
      </p:sp>
      <p:sp>
        <p:nvSpPr>
          <p:cNvPr id="7" name="Content Placeholder 6"/>
          <p:cNvSpPr>
            <a:spLocks noGrp="1"/>
          </p:cNvSpPr>
          <p:nvPr>
            <p:ph sz="half" idx="2"/>
          </p:nvPr>
        </p:nvSpPr>
        <p:spPr>
          <a:xfrm>
            <a:off x="4572000" y="1676400"/>
            <a:ext cx="4038600" cy="4525963"/>
          </a:xfrm>
        </p:spPr>
        <p:txBody>
          <a:bodyPr/>
          <a:lstStyle/>
          <a:p>
            <a:pPr algn="ctr">
              <a:buFont typeface="Wingdings" pitchFamily="2" charset="2"/>
              <a:buNone/>
              <a:defRPr/>
            </a:pPr>
            <a:r>
              <a:rPr lang="en-US" sz="3200" b="1" dirty="0" smtClean="0">
                <a:solidFill>
                  <a:srgbClr val="002C77"/>
                </a:solidFill>
                <a:latin typeface="+mj-lt"/>
                <a:ea typeface="+mj-ea"/>
                <a:cs typeface="+mj-cs"/>
              </a:rPr>
              <a:t>Patient Satisfaction</a:t>
            </a:r>
            <a:endParaRPr lang="en-US" sz="3200" b="1" dirty="0">
              <a:solidFill>
                <a:srgbClr val="002C77"/>
              </a:solidFill>
              <a:latin typeface="+mj-lt"/>
              <a:ea typeface="+mj-ea"/>
              <a:cs typeface="+mj-cs"/>
            </a:endParaRPr>
          </a:p>
        </p:txBody>
      </p:sp>
      <p:pic>
        <p:nvPicPr>
          <p:cNvPr id="44036" name="Picture 2"/>
          <p:cNvPicPr>
            <a:picLocks noChangeAspect="1" noChangeArrowheads="1"/>
          </p:cNvPicPr>
          <p:nvPr/>
        </p:nvPicPr>
        <p:blipFill>
          <a:blip r:embed="rId3" cstate="print"/>
          <a:srcRect l="1923"/>
          <a:stretch>
            <a:fillRect/>
          </a:stretch>
        </p:blipFill>
        <p:spPr bwMode="auto">
          <a:xfrm>
            <a:off x="4648200" y="2362200"/>
            <a:ext cx="4038600" cy="3581400"/>
          </a:xfrm>
          <a:prstGeom prst="rect">
            <a:avLst/>
          </a:prstGeom>
          <a:noFill/>
          <a:ln w="9525">
            <a:noFill/>
            <a:miter lim="800000"/>
            <a:headEnd/>
            <a:tailEnd/>
          </a:ln>
        </p:spPr>
      </p:pic>
      <p:sp>
        <p:nvSpPr>
          <p:cNvPr id="44037" name="TextBox 8"/>
          <p:cNvSpPr txBox="1">
            <a:spLocks noChangeArrowheads="1"/>
          </p:cNvSpPr>
          <p:nvPr/>
        </p:nvSpPr>
        <p:spPr bwMode="auto">
          <a:xfrm>
            <a:off x="6781800" y="4648200"/>
            <a:ext cx="685800" cy="230188"/>
          </a:xfrm>
          <a:prstGeom prst="rect">
            <a:avLst/>
          </a:prstGeom>
          <a:noFill/>
          <a:ln w="9525">
            <a:noFill/>
            <a:miter lim="800000"/>
            <a:headEnd/>
            <a:tailEnd/>
          </a:ln>
        </p:spPr>
        <p:txBody>
          <a:bodyPr>
            <a:spAutoFit/>
          </a:bodyPr>
          <a:lstStyle/>
          <a:p>
            <a:r>
              <a:rPr lang="en-US" sz="900" b="1" dirty="0">
                <a:solidFill>
                  <a:schemeClr val="bg2"/>
                </a:solidFill>
                <a:latin typeface="Arial" charset="0"/>
                <a:cs typeface="Arial" charset="0"/>
              </a:rPr>
              <a:t>p=0.003</a:t>
            </a:r>
          </a:p>
        </p:txBody>
      </p:sp>
      <p:pic>
        <p:nvPicPr>
          <p:cNvPr id="44038" name="Picture 6"/>
          <p:cNvPicPr>
            <a:picLocks noChangeAspect="1" noChangeArrowheads="1"/>
          </p:cNvPicPr>
          <p:nvPr/>
        </p:nvPicPr>
        <p:blipFill>
          <a:blip r:embed="rId4" cstate="print"/>
          <a:srcRect b="2632"/>
          <a:stretch>
            <a:fillRect/>
          </a:stretch>
        </p:blipFill>
        <p:spPr bwMode="auto">
          <a:xfrm>
            <a:off x="381000" y="2362200"/>
            <a:ext cx="3962400" cy="3581400"/>
          </a:xfrm>
          <a:prstGeom prst="rect">
            <a:avLst/>
          </a:prstGeom>
          <a:noFill/>
          <a:ln w="9525">
            <a:noFill/>
            <a:miter lim="800000"/>
            <a:headEnd/>
            <a:tailEnd/>
          </a:ln>
        </p:spPr>
      </p:pic>
      <p:sp>
        <p:nvSpPr>
          <p:cNvPr id="44039" name="TextBox 14"/>
          <p:cNvSpPr txBox="1">
            <a:spLocks noChangeArrowheads="1"/>
          </p:cNvSpPr>
          <p:nvPr/>
        </p:nvSpPr>
        <p:spPr bwMode="auto">
          <a:xfrm>
            <a:off x="2133600" y="4419600"/>
            <a:ext cx="685800" cy="230188"/>
          </a:xfrm>
          <a:prstGeom prst="rect">
            <a:avLst/>
          </a:prstGeom>
          <a:noFill/>
          <a:ln w="9525">
            <a:noFill/>
            <a:miter lim="800000"/>
            <a:headEnd/>
            <a:tailEnd/>
          </a:ln>
        </p:spPr>
        <p:txBody>
          <a:bodyPr>
            <a:spAutoFit/>
          </a:bodyPr>
          <a:lstStyle/>
          <a:p>
            <a:r>
              <a:rPr lang="en-US" sz="900" b="1" dirty="0">
                <a:solidFill>
                  <a:schemeClr val="bg2"/>
                </a:solidFill>
                <a:latin typeface="Arial" charset="0"/>
                <a:cs typeface="Arial" charset="0"/>
              </a:rPr>
              <a:t>p=0.04</a:t>
            </a:r>
          </a:p>
        </p:txBody>
      </p:sp>
      <p:sp>
        <p:nvSpPr>
          <p:cNvPr id="9" name="TextBox 8"/>
          <p:cNvSpPr txBox="1"/>
          <p:nvPr/>
        </p:nvSpPr>
        <p:spPr>
          <a:xfrm>
            <a:off x="228600" y="6019800"/>
            <a:ext cx="8686800" cy="400110"/>
          </a:xfrm>
          <a:prstGeom prst="rect">
            <a:avLst/>
          </a:prstGeom>
          <a:noFill/>
        </p:spPr>
        <p:txBody>
          <a:bodyPr wrap="square" rtlCol="0">
            <a:spAutoFit/>
          </a:bodyPr>
          <a:lstStyle/>
          <a:p>
            <a:pPr algn="ctr"/>
            <a:r>
              <a:rPr lang="en-US" sz="1600" i="1" dirty="0" smtClean="0"/>
              <a:t>*</a:t>
            </a:r>
            <a:r>
              <a:rPr lang="en-US" sz="2000" b="1" i="1" dirty="0" smtClean="0"/>
              <a:t>Arch Intern Med 2011; 171 :858., J Gen Intern Med </a:t>
            </a:r>
            <a:endParaRPr lang="en-US" sz="1600" b="1" i="1" dirty="0"/>
          </a:p>
        </p:txBody>
      </p:sp>
    </p:spTree>
    <p:custDataLst>
      <p:tags r:id="rId1"/>
    </p:custDataLst>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10224392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914400"/>
          </a:xfrm>
        </p:spPr>
        <p:txBody>
          <a:bodyPr/>
          <a:lstStyle/>
          <a:p>
            <a:r>
              <a:rPr lang="en-US" dirty="0" smtClean="0"/>
              <a:t>What Do Residents Think?</a:t>
            </a:r>
            <a:br>
              <a:rPr lang="en-US" dirty="0" smtClean="0"/>
            </a:br>
            <a:r>
              <a:rPr lang="en-US" sz="3200" i="1" dirty="0" smtClean="0"/>
              <a:t>Highest Rating of 9 (Outstanding)</a:t>
            </a:r>
            <a:endParaRPr lang="en-US" sz="3200" i="1" dirty="0"/>
          </a:p>
        </p:txBody>
      </p:sp>
      <p:graphicFrame>
        <p:nvGraphicFramePr>
          <p:cNvPr id="4" name="Table 3"/>
          <p:cNvGraphicFramePr>
            <a:graphicFrameLocks noGrp="1"/>
          </p:cNvGraphicFramePr>
          <p:nvPr/>
        </p:nvGraphicFramePr>
        <p:xfrm>
          <a:off x="1066800" y="1600200"/>
          <a:ext cx="7238999" cy="4945663"/>
        </p:xfrm>
        <a:graphic>
          <a:graphicData uri="http://schemas.openxmlformats.org/drawingml/2006/table">
            <a:tbl>
              <a:tblPr firstRow="1" bandRow="1">
                <a:tableStyleId>{5C22544A-7EE6-4342-B048-85BDC9FD1C3A}</a:tableStyleId>
              </a:tblPr>
              <a:tblGrid>
                <a:gridCol w="3619500"/>
                <a:gridCol w="1045633"/>
                <a:gridCol w="1286933"/>
                <a:gridCol w="1286933"/>
              </a:tblGrid>
              <a:tr h="715480">
                <a:tc>
                  <a:txBody>
                    <a:bodyPr/>
                    <a:lstStyle/>
                    <a:p>
                      <a:r>
                        <a:rPr lang="en-US" dirty="0" smtClean="0">
                          <a:effectLst>
                            <a:outerShdw blurRad="38100" dist="38100" dir="2700000" algn="tl">
                              <a:srgbClr val="000000">
                                <a:alpha val="43137"/>
                              </a:srgbClr>
                            </a:outerShdw>
                          </a:effectLst>
                        </a:rPr>
                        <a:t>Item</a:t>
                      </a:r>
                      <a:endParaRPr lang="en-US" dirty="0">
                        <a:effectLst>
                          <a:outerShdw blurRad="38100" dist="38100" dir="2700000" algn="tl">
                            <a:srgbClr val="000000">
                              <a:alpha val="43137"/>
                            </a:srgbClr>
                          </a:outerShdw>
                        </a:effectLst>
                      </a:endParaRPr>
                    </a:p>
                  </a:txBody>
                  <a:tcPr/>
                </a:tc>
                <a:tc>
                  <a:txBody>
                    <a:bodyPr/>
                    <a:lstStyle/>
                    <a:p>
                      <a:r>
                        <a:rPr lang="en-US" dirty="0" err="1" smtClean="0">
                          <a:effectLst>
                            <a:outerShdw blurRad="38100" dist="38100" dir="2700000" algn="tl">
                              <a:srgbClr val="000000">
                                <a:alpha val="43137"/>
                              </a:srgbClr>
                            </a:outerShdw>
                          </a:effectLst>
                        </a:rPr>
                        <a:t>Aliki</a:t>
                      </a:r>
                      <a:r>
                        <a:rPr lang="en-US" baseline="0" dirty="0" smtClean="0">
                          <a:effectLst>
                            <a:outerShdw blurRad="38100" dist="38100" dir="2700000" algn="tl">
                              <a:srgbClr val="000000">
                                <a:alpha val="43137"/>
                              </a:srgbClr>
                            </a:outerShdw>
                          </a:effectLst>
                        </a:rPr>
                        <a:t> Team</a:t>
                      </a:r>
                    </a:p>
                    <a:p>
                      <a:r>
                        <a:rPr lang="en-US" baseline="0" dirty="0" smtClean="0">
                          <a:effectLst>
                            <a:outerShdw blurRad="38100" dist="38100" dir="2700000" algn="tl">
                              <a:srgbClr val="000000">
                                <a:alpha val="43137"/>
                              </a:srgbClr>
                            </a:outerShdw>
                          </a:effectLst>
                        </a:rPr>
                        <a:t>(N = 51)</a:t>
                      </a:r>
                      <a:endParaRPr lang="en-US" dirty="0">
                        <a:effectLst>
                          <a:outerShdw blurRad="38100" dist="38100" dir="2700000" algn="tl">
                            <a:srgbClr val="000000">
                              <a:alpha val="43137"/>
                            </a:srgbClr>
                          </a:outerShdw>
                        </a:effectLst>
                      </a:endParaRPr>
                    </a:p>
                  </a:txBody>
                  <a:tcPr/>
                </a:tc>
                <a:tc>
                  <a:txBody>
                    <a:bodyPr/>
                    <a:lstStyle/>
                    <a:p>
                      <a:r>
                        <a:rPr lang="en-US" dirty="0" smtClean="0">
                          <a:effectLst>
                            <a:outerShdw blurRad="38100" dist="38100" dir="2700000" algn="tl">
                              <a:srgbClr val="000000">
                                <a:alpha val="43137"/>
                              </a:srgbClr>
                            </a:outerShdw>
                          </a:effectLst>
                        </a:rPr>
                        <a:t>Standard Team</a:t>
                      </a:r>
                    </a:p>
                    <a:p>
                      <a:r>
                        <a:rPr lang="en-US" dirty="0" smtClean="0">
                          <a:effectLst>
                            <a:outerShdw blurRad="38100" dist="38100" dir="2700000" algn="tl">
                              <a:srgbClr val="000000">
                                <a:alpha val="43137"/>
                              </a:srgbClr>
                            </a:outerShdw>
                          </a:effectLst>
                        </a:rPr>
                        <a:t>(N =</a:t>
                      </a:r>
                      <a:r>
                        <a:rPr lang="en-US" baseline="0" dirty="0" smtClean="0">
                          <a:effectLst>
                            <a:outerShdw blurRad="38100" dist="38100" dir="2700000" algn="tl">
                              <a:srgbClr val="000000">
                                <a:alpha val="43137"/>
                              </a:srgbClr>
                            </a:outerShdw>
                          </a:effectLst>
                        </a:rPr>
                        <a:t> 163)</a:t>
                      </a:r>
                      <a:endParaRPr lang="en-US" dirty="0">
                        <a:effectLst>
                          <a:outerShdw blurRad="38100" dist="38100" dir="2700000" algn="tl">
                            <a:srgbClr val="000000">
                              <a:alpha val="43137"/>
                            </a:srgbClr>
                          </a:outerShdw>
                        </a:effectLst>
                      </a:endParaRPr>
                    </a:p>
                  </a:txBody>
                  <a:tcPr/>
                </a:tc>
                <a:tc>
                  <a:txBody>
                    <a:bodyPr/>
                    <a:lstStyle/>
                    <a:p>
                      <a:r>
                        <a:rPr lang="en-US" dirty="0" smtClean="0">
                          <a:effectLst>
                            <a:outerShdw blurRad="38100" dist="38100" dir="2700000" algn="tl">
                              <a:srgbClr val="000000">
                                <a:alpha val="43137"/>
                              </a:srgbClr>
                            </a:outerShdw>
                          </a:effectLst>
                        </a:rPr>
                        <a:t>P value</a:t>
                      </a:r>
                      <a:endParaRPr lang="en-US" dirty="0">
                        <a:effectLst>
                          <a:outerShdw blurRad="38100" dist="38100" dir="2700000" algn="tl">
                            <a:srgbClr val="000000">
                              <a:alpha val="43137"/>
                            </a:srgbClr>
                          </a:outerShdw>
                        </a:effectLst>
                      </a:endParaRPr>
                    </a:p>
                  </a:txBody>
                  <a:tcPr/>
                </a:tc>
              </a:tr>
              <a:tr h="715480">
                <a:tc>
                  <a:txBody>
                    <a:bodyPr/>
                    <a:lstStyle/>
                    <a:p>
                      <a:r>
                        <a:rPr lang="en-US" b="1" dirty="0" smtClean="0"/>
                        <a:t>Improving knowledge</a:t>
                      </a:r>
                      <a:r>
                        <a:rPr lang="en-US" b="1" baseline="0" dirty="0" smtClean="0"/>
                        <a:t> of patients as people</a:t>
                      </a:r>
                      <a:endParaRPr lang="en-US" b="1" dirty="0"/>
                    </a:p>
                  </a:txBody>
                  <a:tcPr/>
                </a:tc>
                <a:tc>
                  <a:txBody>
                    <a:bodyPr/>
                    <a:lstStyle/>
                    <a:p>
                      <a:r>
                        <a:rPr lang="en-US" b="1" dirty="0" smtClean="0"/>
                        <a:t>43%</a:t>
                      </a:r>
                      <a:endParaRPr lang="en-US" b="1" dirty="0"/>
                    </a:p>
                  </a:txBody>
                  <a:tcPr/>
                </a:tc>
                <a:tc>
                  <a:txBody>
                    <a:bodyPr/>
                    <a:lstStyle/>
                    <a:p>
                      <a:r>
                        <a:rPr lang="en-US" b="1" dirty="0" smtClean="0"/>
                        <a:t>17%</a:t>
                      </a:r>
                      <a:endParaRPr lang="en-US" b="1" dirty="0"/>
                    </a:p>
                  </a:txBody>
                  <a:tcPr/>
                </a:tc>
                <a:tc>
                  <a:txBody>
                    <a:bodyPr/>
                    <a:lstStyle/>
                    <a:p>
                      <a:r>
                        <a:rPr lang="en-US" b="1" dirty="0" smtClean="0"/>
                        <a:t>&lt; 0.01</a:t>
                      </a:r>
                      <a:endParaRPr lang="en-US" b="1" dirty="0"/>
                    </a:p>
                  </a:txBody>
                  <a:tcPr/>
                </a:tc>
              </a:tr>
              <a:tr h="810591">
                <a:tc>
                  <a:txBody>
                    <a:bodyPr/>
                    <a:lstStyle/>
                    <a:p>
                      <a:r>
                        <a:rPr lang="en-US" b="1" dirty="0" smtClean="0"/>
                        <a:t>Improving degree</a:t>
                      </a:r>
                      <a:r>
                        <a:rPr lang="en-US" b="1" baseline="0" dirty="0" smtClean="0"/>
                        <a:t> to which you addressed patient adherence</a:t>
                      </a:r>
                      <a:endParaRPr lang="en-US" b="1" dirty="0"/>
                    </a:p>
                  </a:txBody>
                  <a:tcPr/>
                </a:tc>
                <a:tc>
                  <a:txBody>
                    <a:bodyPr/>
                    <a:lstStyle/>
                    <a:p>
                      <a:r>
                        <a:rPr lang="en-US" b="1" dirty="0" smtClean="0"/>
                        <a:t>43%</a:t>
                      </a:r>
                      <a:endParaRPr lang="en-US" b="1" dirty="0"/>
                    </a:p>
                  </a:txBody>
                  <a:tcPr/>
                </a:tc>
                <a:tc>
                  <a:txBody>
                    <a:bodyPr/>
                    <a:lstStyle/>
                    <a:p>
                      <a:r>
                        <a:rPr lang="en-US" b="1" dirty="0" smtClean="0"/>
                        <a:t>14%</a:t>
                      </a:r>
                      <a:endParaRPr lang="en-US" b="1" dirty="0"/>
                    </a:p>
                  </a:txBody>
                  <a:tcPr/>
                </a:tc>
                <a:tc>
                  <a:txBody>
                    <a:bodyPr/>
                    <a:lstStyle/>
                    <a:p>
                      <a:r>
                        <a:rPr lang="en-US" b="1" dirty="0" smtClean="0"/>
                        <a:t>&lt; 0.01</a:t>
                      </a:r>
                      <a:endParaRPr lang="en-US" b="1" dirty="0"/>
                    </a:p>
                  </a:txBody>
                  <a:tcPr/>
                </a:tc>
              </a:tr>
              <a:tr h="960665">
                <a:tc>
                  <a:txBody>
                    <a:bodyPr/>
                    <a:lstStyle/>
                    <a:p>
                      <a:r>
                        <a:rPr lang="en-US" b="1" dirty="0" smtClean="0"/>
                        <a:t>Improving  your communication</a:t>
                      </a:r>
                      <a:r>
                        <a:rPr lang="en-US" b="1" baseline="0" dirty="0" smtClean="0"/>
                        <a:t> with patients about transition from hospital</a:t>
                      </a:r>
                      <a:endParaRPr lang="en-US" b="1" dirty="0"/>
                    </a:p>
                  </a:txBody>
                  <a:tcPr/>
                </a:tc>
                <a:tc>
                  <a:txBody>
                    <a:bodyPr/>
                    <a:lstStyle/>
                    <a:p>
                      <a:r>
                        <a:rPr lang="en-US" b="1" dirty="0" smtClean="0"/>
                        <a:t>47%</a:t>
                      </a:r>
                      <a:endParaRPr lang="en-US" b="1" dirty="0"/>
                    </a:p>
                  </a:txBody>
                  <a:tcPr/>
                </a:tc>
                <a:tc>
                  <a:txBody>
                    <a:bodyPr/>
                    <a:lstStyle/>
                    <a:p>
                      <a:r>
                        <a:rPr lang="en-US" b="1" dirty="0" smtClean="0"/>
                        <a:t>17%</a:t>
                      </a:r>
                      <a:endParaRPr lang="en-US" b="1" dirty="0"/>
                    </a:p>
                  </a:txBody>
                  <a:tcPr/>
                </a:tc>
                <a:tc>
                  <a:txBody>
                    <a:bodyPr/>
                    <a:lstStyle/>
                    <a:p>
                      <a:r>
                        <a:rPr lang="en-US" b="1" dirty="0" smtClean="0"/>
                        <a:t>&lt; 0.01</a:t>
                      </a:r>
                      <a:endParaRPr lang="en-US" b="1" dirty="0"/>
                    </a:p>
                  </a:txBody>
                  <a:tcPr/>
                </a:tc>
              </a:tr>
              <a:tr h="414524">
                <a:tc>
                  <a:txBody>
                    <a:bodyPr/>
                    <a:lstStyle/>
                    <a:p>
                      <a:r>
                        <a:rPr lang="en-US" b="1" dirty="0" smtClean="0"/>
                        <a:t>Improving</a:t>
                      </a:r>
                      <a:r>
                        <a:rPr lang="en-US" b="1" baseline="0" dirty="0" smtClean="0"/>
                        <a:t> knowledge base</a:t>
                      </a:r>
                      <a:endParaRPr lang="en-US" b="1" dirty="0"/>
                    </a:p>
                  </a:txBody>
                  <a:tcPr/>
                </a:tc>
                <a:tc>
                  <a:txBody>
                    <a:bodyPr/>
                    <a:lstStyle/>
                    <a:p>
                      <a:r>
                        <a:rPr lang="en-US" b="1" dirty="0" smtClean="0"/>
                        <a:t>22%</a:t>
                      </a:r>
                      <a:endParaRPr lang="en-US" b="1" dirty="0"/>
                    </a:p>
                  </a:txBody>
                  <a:tcPr/>
                </a:tc>
                <a:tc>
                  <a:txBody>
                    <a:bodyPr/>
                    <a:lstStyle/>
                    <a:p>
                      <a:r>
                        <a:rPr lang="en-US" b="1" dirty="0" smtClean="0"/>
                        <a:t>18%</a:t>
                      </a:r>
                      <a:endParaRPr lang="en-US" b="1" dirty="0"/>
                    </a:p>
                  </a:txBody>
                  <a:tcPr/>
                </a:tc>
                <a:tc>
                  <a:txBody>
                    <a:bodyPr/>
                    <a:lstStyle/>
                    <a:p>
                      <a:r>
                        <a:rPr lang="en-US" b="1" dirty="0" smtClean="0"/>
                        <a:t>NS</a:t>
                      </a:r>
                      <a:endParaRPr lang="en-US" b="1" dirty="0"/>
                    </a:p>
                  </a:txBody>
                  <a:tcPr/>
                </a:tc>
              </a:tr>
              <a:tr h="715480">
                <a:tc>
                  <a:txBody>
                    <a:bodyPr/>
                    <a:lstStyle/>
                    <a:p>
                      <a:r>
                        <a:rPr lang="en-US" b="1" dirty="0" smtClean="0"/>
                        <a:t>Improving clinical reasoning and judgment</a:t>
                      </a:r>
                      <a:endParaRPr lang="en-US" b="1" dirty="0"/>
                    </a:p>
                  </a:txBody>
                  <a:tcPr/>
                </a:tc>
                <a:tc>
                  <a:txBody>
                    <a:bodyPr/>
                    <a:lstStyle/>
                    <a:p>
                      <a:r>
                        <a:rPr lang="en-US" b="1" dirty="0" smtClean="0"/>
                        <a:t>22%</a:t>
                      </a:r>
                      <a:endParaRPr lang="en-US" b="1" dirty="0"/>
                    </a:p>
                  </a:txBody>
                  <a:tcPr/>
                </a:tc>
                <a:tc>
                  <a:txBody>
                    <a:bodyPr/>
                    <a:lstStyle/>
                    <a:p>
                      <a:r>
                        <a:rPr lang="en-US" b="1" dirty="0" smtClean="0"/>
                        <a:t>21%</a:t>
                      </a:r>
                      <a:endParaRPr lang="en-US" b="1" dirty="0"/>
                    </a:p>
                  </a:txBody>
                  <a:tcPr/>
                </a:tc>
                <a:tc>
                  <a:txBody>
                    <a:bodyPr/>
                    <a:lstStyle/>
                    <a:p>
                      <a:r>
                        <a:rPr lang="en-US" b="1" dirty="0" smtClean="0"/>
                        <a:t>NS</a:t>
                      </a:r>
                      <a:endParaRPr lang="en-US" b="1" dirty="0"/>
                    </a:p>
                  </a:txBody>
                  <a:tcPr/>
                </a:tc>
              </a:tr>
              <a:tr h="414524">
                <a:tc>
                  <a:txBody>
                    <a:bodyPr/>
                    <a:lstStyle/>
                    <a:p>
                      <a:r>
                        <a:rPr lang="en-US" b="1" dirty="0" smtClean="0"/>
                        <a:t>Overall rating</a:t>
                      </a:r>
                      <a:endParaRPr lang="en-US" b="1" dirty="0"/>
                    </a:p>
                  </a:txBody>
                  <a:tcPr/>
                </a:tc>
                <a:tc>
                  <a:txBody>
                    <a:bodyPr/>
                    <a:lstStyle/>
                    <a:p>
                      <a:r>
                        <a:rPr lang="en-US" b="1" dirty="0" smtClean="0"/>
                        <a:t>29%</a:t>
                      </a:r>
                      <a:endParaRPr lang="en-US" b="1" dirty="0"/>
                    </a:p>
                  </a:txBody>
                  <a:tcPr/>
                </a:tc>
                <a:tc>
                  <a:txBody>
                    <a:bodyPr/>
                    <a:lstStyle/>
                    <a:p>
                      <a:r>
                        <a:rPr lang="en-US" b="1" dirty="0" smtClean="0"/>
                        <a:t>16%</a:t>
                      </a:r>
                      <a:endParaRPr lang="en-US" b="1" dirty="0"/>
                    </a:p>
                  </a:txBody>
                  <a:tcPr/>
                </a:tc>
                <a:tc>
                  <a:txBody>
                    <a:bodyPr/>
                    <a:lstStyle/>
                    <a:p>
                      <a:r>
                        <a:rPr lang="en-US" b="1" dirty="0" smtClean="0"/>
                        <a:t>0.04</a:t>
                      </a:r>
                      <a:endParaRPr lang="en-US" b="1" dirty="0"/>
                    </a:p>
                  </a:txBody>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772400" cy="914400"/>
          </a:xfrm>
        </p:spPr>
        <p:txBody>
          <a:bodyPr/>
          <a:lstStyle/>
          <a:p>
            <a:r>
              <a:rPr lang="en-US" dirty="0" smtClean="0"/>
              <a:t>What Do Patients Think?</a:t>
            </a:r>
            <a:endParaRPr lang="en-US" dirty="0"/>
          </a:p>
        </p:txBody>
      </p:sp>
      <p:graphicFrame>
        <p:nvGraphicFramePr>
          <p:cNvPr id="4" name="Table 3"/>
          <p:cNvGraphicFramePr>
            <a:graphicFrameLocks noGrp="1"/>
          </p:cNvGraphicFramePr>
          <p:nvPr/>
        </p:nvGraphicFramePr>
        <p:xfrm>
          <a:off x="1142999" y="914400"/>
          <a:ext cx="7010401" cy="5456811"/>
        </p:xfrm>
        <a:graphic>
          <a:graphicData uri="http://schemas.openxmlformats.org/drawingml/2006/table">
            <a:tbl>
              <a:tblPr firstRow="1" bandRow="1">
                <a:tableStyleId>{5C22544A-7EE6-4342-B048-85BDC9FD1C3A}</a:tableStyleId>
              </a:tblPr>
              <a:tblGrid>
                <a:gridCol w="3505200"/>
                <a:gridCol w="1143000"/>
                <a:gridCol w="1219201"/>
                <a:gridCol w="1143000"/>
              </a:tblGrid>
              <a:tr h="870157">
                <a:tc>
                  <a:txBody>
                    <a:bodyPr/>
                    <a:lstStyle/>
                    <a:p>
                      <a:r>
                        <a:rPr lang="en-US" b="1" dirty="0" smtClean="0">
                          <a:solidFill>
                            <a:srgbClr val="000000"/>
                          </a:solidFill>
                          <a:effectLst>
                            <a:outerShdw blurRad="38100" dist="38100" dir="2700000" algn="tl">
                              <a:srgbClr val="000000">
                                <a:alpha val="43137"/>
                              </a:srgbClr>
                            </a:outerShdw>
                          </a:effectLst>
                        </a:rPr>
                        <a:t>Patient Satisfaction Domains</a:t>
                      </a:r>
                      <a:endParaRPr lang="en-US" b="1" dirty="0">
                        <a:solidFill>
                          <a:srgbClr val="000000"/>
                        </a:solidFill>
                        <a:effectLst>
                          <a:outerShdw blurRad="38100" dist="38100" dir="2700000" algn="tl">
                            <a:srgbClr val="000000">
                              <a:alpha val="43137"/>
                            </a:srgbClr>
                          </a:outerShdw>
                        </a:effectLst>
                      </a:endParaRPr>
                    </a:p>
                  </a:txBody>
                  <a:tcPr/>
                </a:tc>
                <a:tc>
                  <a:txBody>
                    <a:bodyPr/>
                    <a:lstStyle/>
                    <a:p>
                      <a:r>
                        <a:rPr lang="en-US" b="1" dirty="0" err="1" smtClean="0">
                          <a:solidFill>
                            <a:srgbClr val="000000"/>
                          </a:solidFill>
                          <a:effectLst>
                            <a:outerShdw blurRad="38100" dist="38100" dir="2700000" algn="tl">
                              <a:srgbClr val="000000">
                                <a:alpha val="43137"/>
                              </a:srgbClr>
                            </a:outerShdw>
                          </a:effectLst>
                        </a:rPr>
                        <a:t>Aliki</a:t>
                      </a:r>
                      <a:r>
                        <a:rPr lang="en-US" b="1" dirty="0" smtClean="0">
                          <a:solidFill>
                            <a:srgbClr val="000000"/>
                          </a:solidFill>
                          <a:effectLst>
                            <a:outerShdw blurRad="38100" dist="38100" dir="2700000" algn="tl">
                              <a:srgbClr val="000000">
                                <a:alpha val="43137"/>
                              </a:srgbClr>
                            </a:outerShdw>
                          </a:effectLst>
                        </a:rPr>
                        <a:t> Team</a:t>
                      </a:r>
                    </a:p>
                    <a:p>
                      <a:r>
                        <a:rPr lang="en-US" b="1" dirty="0" smtClean="0">
                          <a:solidFill>
                            <a:srgbClr val="000000"/>
                          </a:solidFill>
                          <a:effectLst>
                            <a:outerShdw blurRad="38100" dist="38100" dir="2700000" algn="tl">
                              <a:srgbClr val="000000">
                                <a:alpha val="43137"/>
                              </a:srgbClr>
                            </a:outerShdw>
                          </a:effectLst>
                        </a:rPr>
                        <a:t>(N=117)</a:t>
                      </a:r>
                      <a:endParaRPr lang="en-US" b="1" dirty="0">
                        <a:solidFill>
                          <a:srgbClr val="000000"/>
                        </a:solidFill>
                        <a:effectLst>
                          <a:outerShdw blurRad="38100" dist="38100" dir="2700000" algn="tl">
                            <a:srgbClr val="000000">
                              <a:alpha val="43137"/>
                            </a:srgbClr>
                          </a:outerShdw>
                        </a:effectLst>
                      </a:endParaRPr>
                    </a:p>
                  </a:txBody>
                  <a:tcPr/>
                </a:tc>
                <a:tc>
                  <a:txBody>
                    <a:bodyPr/>
                    <a:lstStyle/>
                    <a:p>
                      <a:r>
                        <a:rPr lang="en-US" b="1" dirty="0" smtClean="0">
                          <a:solidFill>
                            <a:srgbClr val="000000"/>
                          </a:solidFill>
                          <a:effectLst>
                            <a:outerShdw blurRad="38100" dist="38100" dir="2700000" algn="tl">
                              <a:srgbClr val="000000">
                                <a:alpha val="43137"/>
                              </a:srgbClr>
                            </a:outerShdw>
                          </a:effectLst>
                        </a:rPr>
                        <a:t>Standard Team </a:t>
                      </a:r>
                    </a:p>
                    <a:p>
                      <a:r>
                        <a:rPr lang="en-US" b="1" dirty="0" smtClean="0">
                          <a:solidFill>
                            <a:srgbClr val="000000"/>
                          </a:solidFill>
                          <a:effectLst>
                            <a:outerShdw blurRad="38100" dist="38100" dir="2700000" algn="tl">
                              <a:srgbClr val="000000">
                                <a:alpha val="43137"/>
                              </a:srgbClr>
                            </a:outerShdw>
                          </a:effectLst>
                        </a:rPr>
                        <a:t>(N = 924)</a:t>
                      </a:r>
                      <a:endParaRPr lang="en-US" b="1" dirty="0">
                        <a:solidFill>
                          <a:srgbClr val="000000"/>
                        </a:solidFill>
                        <a:effectLst>
                          <a:outerShdw blurRad="38100" dist="38100" dir="2700000" algn="tl">
                            <a:srgbClr val="000000">
                              <a:alpha val="43137"/>
                            </a:srgbClr>
                          </a:outerShdw>
                        </a:effectLst>
                      </a:endParaRPr>
                    </a:p>
                  </a:txBody>
                  <a:tcPr/>
                </a:tc>
                <a:tc>
                  <a:txBody>
                    <a:bodyPr/>
                    <a:lstStyle/>
                    <a:p>
                      <a:r>
                        <a:rPr lang="en-US" b="1" dirty="0" smtClean="0">
                          <a:solidFill>
                            <a:srgbClr val="000000"/>
                          </a:solidFill>
                          <a:effectLst>
                            <a:outerShdw blurRad="38100" dist="38100" dir="2700000" algn="tl">
                              <a:srgbClr val="000000">
                                <a:alpha val="43137"/>
                              </a:srgbClr>
                            </a:outerShdw>
                          </a:effectLst>
                        </a:rPr>
                        <a:t>P value</a:t>
                      </a:r>
                      <a:endParaRPr lang="en-US" b="1" dirty="0">
                        <a:solidFill>
                          <a:srgbClr val="000000"/>
                        </a:solidFill>
                        <a:effectLst>
                          <a:outerShdw blurRad="38100" dist="38100" dir="2700000" algn="tl">
                            <a:srgbClr val="000000">
                              <a:alpha val="43137"/>
                            </a:srgbClr>
                          </a:outerShdw>
                        </a:effectLst>
                      </a:endParaRPr>
                    </a:p>
                  </a:txBody>
                  <a:tcPr/>
                </a:tc>
              </a:tr>
              <a:tr h="368289">
                <a:tc>
                  <a:txBody>
                    <a:bodyPr/>
                    <a:lstStyle/>
                    <a:p>
                      <a:r>
                        <a:rPr lang="en-US" b="1" dirty="0" smtClean="0"/>
                        <a:t>Room</a:t>
                      </a:r>
                      <a:endParaRPr lang="en-US" b="1" dirty="0"/>
                    </a:p>
                  </a:txBody>
                  <a:tcPr/>
                </a:tc>
                <a:tc>
                  <a:txBody>
                    <a:bodyPr/>
                    <a:lstStyle/>
                    <a:p>
                      <a:r>
                        <a:rPr lang="en-US" b="1" dirty="0" smtClean="0"/>
                        <a:t>13%</a:t>
                      </a:r>
                      <a:endParaRPr lang="en-US" b="1" dirty="0"/>
                    </a:p>
                  </a:txBody>
                  <a:tcPr/>
                </a:tc>
                <a:tc>
                  <a:txBody>
                    <a:bodyPr/>
                    <a:lstStyle/>
                    <a:p>
                      <a:r>
                        <a:rPr lang="en-US" b="1" dirty="0" smtClean="0"/>
                        <a:t>10%</a:t>
                      </a:r>
                      <a:endParaRPr lang="en-US" b="1" dirty="0"/>
                    </a:p>
                  </a:txBody>
                  <a:tcPr/>
                </a:tc>
                <a:tc>
                  <a:txBody>
                    <a:bodyPr/>
                    <a:lstStyle/>
                    <a:p>
                      <a:r>
                        <a:rPr lang="en-US" b="1" dirty="0" smtClean="0"/>
                        <a:t>0.68</a:t>
                      </a:r>
                      <a:endParaRPr lang="en-US" b="1" dirty="0"/>
                    </a:p>
                  </a:txBody>
                  <a:tcPr/>
                </a:tc>
              </a:tr>
              <a:tr h="368289">
                <a:tc>
                  <a:txBody>
                    <a:bodyPr/>
                    <a:lstStyle/>
                    <a:p>
                      <a:r>
                        <a:rPr lang="en-US" b="1" dirty="0" smtClean="0"/>
                        <a:t>Meals</a:t>
                      </a:r>
                      <a:endParaRPr lang="en-US" b="1" dirty="0"/>
                    </a:p>
                  </a:txBody>
                  <a:tcPr/>
                </a:tc>
                <a:tc>
                  <a:txBody>
                    <a:bodyPr/>
                    <a:lstStyle/>
                    <a:p>
                      <a:r>
                        <a:rPr lang="en-US" b="1" dirty="0" smtClean="0"/>
                        <a:t>15%</a:t>
                      </a:r>
                      <a:endParaRPr lang="en-US" b="1" dirty="0"/>
                    </a:p>
                  </a:txBody>
                  <a:tcPr/>
                </a:tc>
                <a:tc>
                  <a:txBody>
                    <a:bodyPr/>
                    <a:lstStyle/>
                    <a:p>
                      <a:r>
                        <a:rPr lang="en-US" b="1" dirty="0" smtClean="0"/>
                        <a:t>5%</a:t>
                      </a:r>
                      <a:endParaRPr lang="en-US" b="1" dirty="0"/>
                    </a:p>
                  </a:txBody>
                  <a:tcPr/>
                </a:tc>
                <a:tc>
                  <a:txBody>
                    <a:bodyPr/>
                    <a:lstStyle/>
                    <a:p>
                      <a:r>
                        <a:rPr lang="en-US" b="1" dirty="0" smtClean="0"/>
                        <a:t>0.11</a:t>
                      </a:r>
                      <a:endParaRPr lang="en-US" b="1" dirty="0"/>
                    </a:p>
                  </a:txBody>
                  <a:tcPr/>
                </a:tc>
              </a:tr>
              <a:tr h="368289">
                <a:tc>
                  <a:txBody>
                    <a:bodyPr/>
                    <a:lstStyle/>
                    <a:p>
                      <a:r>
                        <a:rPr lang="en-US" b="1" dirty="0" smtClean="0"/>
                        <a:t>Nurses</a:t>
                      </a:r>
                      <a:endParaRPr lang="en-US" b="1" dirty="0"/>
                    </a:p>
                  </a:txBody>
                  <a:tcPr/>
                </a:tc>
                <a:tc>
                  <a:txBody>
                    <a:bodyPr/>
                    <a:lstStyle/>
                    <a:p>
                      <a:r>
                        <a:rPr lang="en-US" b="1" dirty="0" smtClean="0"/>
                        <a:t>20%</a:t>
                      </a:r>
                      <a:endParaRPr lang="en-US" b="1" dirty="0"/>
                    </a:p>
                  </a:txBody>
                  <a:tcPr/>
                </a:tc>
                <a:tc>
                  <a:txBody>
                    <a:bodyPr/>
                    <a:lstStyle/>
                    <a:p>
                      <a:r>
                        <a:rPr lang="en-US" b="1" dirty="0" smtClean="0"/>
                        <a:t>12%</a:t>
                      </a:r>
                      <a:endParaRPr lang="en-US" b="1" dirty="0"/>
                    </a:p>
                  </a:txBody>
                  <a:tcPr/>
                </a:tc>
                <a:tc>
                  <a:txBody>
                    <a:bodyPr/>
                    <a:lstStyle/>
                    <a:p>
                      <a:r>
                        <a:rPr lang="en-US" b="1" dirty="0" smtClean="0"/>
                        <a:t>0.48</a:t>
                      </a:r>
                      <a:endParaRPr lang="en-US" b="1" dirty="0"/>
                    </a:p>
                  </a:txBody>
                  <a:tcPr/>
                </a:tc>
              </a:tr>
              <a:tr h="368289">
                <a:tc>
                  <a:txBody>
                    <a:bodyPr/>
                    <a:lstStyle/>
                    <a:p>
                      <a:r>
                        <a:rPr lang="en-US" b="1" dirty="0" smtClean="0"/>
                        <a:t>Physicians</a:t>
                      </a:r>
                      <a:endParaRPr lang="en-US" b="1" dirty="0"/>
                    </a:p>
                  </a:txBody>
                  <a:tcPr/>
                </a:tc>
                <a:tc>
                  <a:txBody>
                    <a:bodyPr/>
                    <a:lstStyle/>
                    <a:p>
                      <a:r>
                        <a:rPr lang="en-US" b="1" dirty="0" smtClean="0"/>
                        <a:t>97%</a:t>
                      </a:r>
                      <a:endParaRPr lang="en-US" b="1" dirty="0"/>
                    </a:p>
                  </a:txBody>
                  <a:tcPr/>
                </a:tc>
                <a:tc>
                  <a:txBody>
                    <a:bodyPr/>
                    <a:lstStyle/>
                    <a:p>
                      <a:r>
                        <a:rPr lang="en-US" b="1" dirty="0" smtClean="0"/>
                        <a:t>47%</a:t>
                      </a:r>
                      <a:endParaRPr lang="en-US" b="1" dirty="0"/>
                    </a:p>
                  </a:txBody>
                  <a:tcPr/>
                </a:tc>
                <a:tc>
                  <a:txBody>
                    <a:bodyPr/>
                    <a:lstStyle/>
                    <a:p>
                      <a:r>
                        <a:rPr lang="en-US" b="1" dirty="0" smtClean="0"/>
                        <a:t>&lt; 0.01</a:t>
                      </a:r>
                      <a:endParaRPr lang="en-US" b="1" dirty="0"/>
                    </a:p>
                  </a:txBody>
                  <a:tcPr/>
                </a:tc>
              </a:tr>
              <a:tr h="412438">
                <a:tc>
                  <a:txBody>
                    <a:bodyPr/>
                    <a:lstStyle/>
                    <a:p>
                      <a:r>
                        <a:rPr lang="en-US" b="1" dirty="0" smtClean="0"/>
                        <a:t>Time physician spent with you</a:t>
                      </a:r>
                      <a:endParaRPr lang="en-US" b="1" dirty="0"/>
                    </a:p>
                  </a:txBody>
                  <a:tcPr/>
                </a:tc>
                <a:tc>
                  <a:txBody>
                    <a:bodyPr/>
                    <a:lstStyle/>
                    <a:p>
                      <a:r>
                        <a:rPr lang="en-US" b="1" dirty="0" smtClean="0"/>
                        <a:t>99%</a:t>
                      </a:r>
                      <a:endParaRPr lang="en-US" b="1" dirty="0"/>
                    </a:p>
                  </a:txBody>
                  <a:tcPr/>
                </a:tc>
                <a:tc>
                  <a:txBody>
                    <a:bodyPr/>
                    <a:lstStyle/>
                    <a:p>
                      <a:r>
                        <a:rPr lang="en-US" b="1" dirty="0" smtClean="0"/>
                        <a:t>50%</a:t>
                      </a:r>
                      <a:endParaRPr lang="en-US" b="1" dirty="0"/>
                    </a:p>
                  </a:txBody>
                  <a:tcPr/>
                </a:tc>
                <a:tc>
                  <a:txBody>
                    <a:bodyPr/>
                    <a:lstStyle/>
                    <a:p>
                      <a:r>
                        <a:rPr lang="en-US" b="1" dirty="0" smtClean="0"/>
                        <a:t>&lt; 0.01</a:t>
                      </a:r>
                      <a:endParaRPr lang="en-US" b="1" dirty="0"/>
                    </a:p>
                  </a:txBody>
                  <a:tcPr/>
                </a:tc>
              </a:tr>
              <a:tr h="635675">
                <a:tc>
                  <a:txBody>
                    <a:bodyPr/>
                    <a:lstStyle/>
                    <a:p>
                      <a:r>
                        <a:rPr lang="en-US" b="1" dirty="0" smtClean="0"/>
                        <a:t>Physician concern for your questions and worries</a:t>
                      </a:r>
                      <a:endParaRPr lang="en-US" b="1" dirty="0"/>
                    </a:p>
                  </a:txBody>
                  <a:tcPr/>
                </a:tc>
                <a:tc>
                  <a:txBody>
                    <a:bodyPr/>
                    <a:lstStyle/>
                    <a:p>
                      <a:r>
                        <a:rPr lang="en-US" b="1" dirty="0" smtClean="0"/>
                        <a:t>99%</a:t>
                      </a:r>
                      <a:endParaRPr lang="en-US" b="1" dirty="0"/>
                    </a:p>
                  </a:txBody>
                  <a:tcPr/>
                </a:tc>
                <a:tc>
                  <a:txBody>
                    <a:bodyPr/>
                    <a:lstStyle/>
                    <a:p>
                      <a:r>
                        <a:rPr lang="en-US" b="1" dirty="0" smtClean="0"/>
                        <a:t>44%</a:t>
                      </a:r>
                      <a:endParaRPr lang="en-US" b="1" dirty="0"/>
                    </a:p>
                  </a:txBody>
                  <a:tcPr/>
                </a:tc>
                <a:tc>
                  <a:txBody>
                    <a:bodyPr/>
                    <a:lstStyle/>
                    <a:p>
                      <a:r>
                        <a:rPr lang="en-US" b="1" dirty="0" smtClean="0"/>
                        <a:t>&lt; 0.01</a:t>
                      </a:r>
                      <a:endParaRPr lang="en-US" b="1" dirty="0"/>
                    </a:p>
                  </a:txBody>
                  <a:tcPr/>
                </a:tc>
              </a:tr>
              <a:tr h="609110">
                <a:tc>
                  <a:txBody>
                    <a:bodyPr/>
                    <a:lstStyle/>
                    <a:p>
                      <a:r>
                        <a:rPr lang="en-US" b="1" dirty="0" smtClean="0"/>
                        <a:t>How well physician</a:t>
                      </a:r>
                      <a:r>
                        <a:rPr lang="en-US" b="1" baseline="0" dirty="0" smtClean="0"/>
                        <a:t> kept you informed</a:t>
                      </a:r>
                      <a:endParaRPr lang="en-US" b="1" dirty="0"/>
                    </a:p>
                  </a:txBody>
                  <a:tcPr/>
                </a:tc>
                <a:tc>
                  <a:txBody>
                    <a:bodyPr/>
                    <a:lstStyle/>
                    <a:p>
                      <a:r>
                        <a:rPr lang="en-US" b="1" dirty="0" smtClean="0"/>
                        <a:t>99%</a:t>
                      </a:r>
                      <a:endParaRPr lang="en-US" b="1" dirty="0"/>
                    </a:p>
                  </a:txBody>
                  <a:tcPr/>
                </a:tc>
                <a:tc>
                  <a:txBody>
                    <a:bodyPr/>
                    <a:lstStyle/>
                    <a:p>
                      <a:r>
                        <a:rPr lang="en-US" b="1" dirty="0" smtClean="0"/>
                        <a:t>55%</a:t>
                      </a:r>
                      <a:endParaRPr lang="en-US" b="1" dirty="0"/>
                    </a:p>
                  </a:txBody>
                  <a:tcPr/>
                </a:tc>
                <a:tc>
                  <a:txBody>
                    <a:bodyPr/>
                    <a:lstStyle/>
                    <a:p>
                      <a:r>
                        <a:rPr lang="en-US" b="1" dirty="0" smtClean="0"/>
                        <a:t>&lt;</a:t>
                      </a:r>
                      <a:r>
                        <a:rPr lang="en-US" b="1" baseline="0" dirty="0" smtClean="0"/>
                        <a:t> 0.01</a:t>
                      </a:r>
                      <a:endParaRPr lang="en-US" b="1" dirty="0"/>
                    </a:p>
                  </a:txBody>
                  <a:tcPr/>
                </a:tc>
              </a:tr>
              <a:tr h="368289">
                <a:tc>
                  <a:txBody>
                    <a:bodyPr/>
                    <a:lstStyle/>
                    <a:p>
                      <a:r>
                        <a:rPr lang="en-US" b="1" dirty="0" smtClean="0"/>
                        <a:t>Friendliness/courtesy</a:t>
                      </a:r>
                      <a:r>
                        <a:rPr lang="en-US" b="1" baseline="0" dirty="0" smtClean="0"/>
                        <a:t> of physician</a:t>
                      </a:r>
                      <a:endParaRPr lang="en-US" b="1" dirty="0"/>
                    </a:p>
                  </a:txBody>
                  <a:tcPr/>
                </a:tc>
                <a:tc>
                  <a:txBody>
                    <a:bodyPr/>
                    <a:lstStyle/>
                    <a:p>
                      <a:r>
                        <a:rPr lang="en-US" b="1" dirty="0" smtClean="0"/>
                        <a:t>95%</a:t>
                      </a:r>
                      <a:endParaRPr lang="en-US" b="1" dirty="0"/>
                    </a:p>
                  </a:txBody>
                  <a:tcPr/>
                </a:tc>
                <a:tc>
                  <a:txBody>
                    <a:bodyPr/>
                    <a:lstStyle/>
                    <a:p>
                      <a:r>
                        <a:rPr lang="en-US" b="1" dirty="0" smtClean="0"/>
                        <a:t>50%</a:t>
                      </a:r>
                      <a:endParaRPr lang="en-US" b="1" dirty="0"/>
                    </a:p>
                  </a:txBody>
                  <a:tcPr/>
                </a:tc>
                <a:tc>
                  <a:txBody>
                    <a:bodyPr/>
                    <a:lstStyle/>
                    <a:p>
                      <a:r>
                        <a:rPr lang="en-US" b="1" dirty="0" smtClean="0"/>
                        <a:t>0.02</a:t>
                      </a:r>
                      <a:endParaRPr lang="en-US" b="1" dirty="0"/>
                    </a:p>
                  </a:txBody>
                  <a:tcPr/>
                </a:tc>
              </a:tr>
              <a:tr h="368289">
                <a:tc>
                  <a:txBody>
                    <a:bodyPr/>
                    <a:lstStyle/>
                    <a:p>
                      <a:r>
                        <a:rPr lang="en-US" b="1" dirty="0" smtClean="0"/>
                        <a:t>Skill of physician</a:t>
                      </a:r>
                      <a:endParaRPr lang="en-US" b="1" dirty="0"/>
                    </a:p>
                  </a:txBody>
                  <a:tcPr/>
                </a:tc>
                <a:tc>
                  <a:txBody>
                    <a:bodyPr/>
                    <a:lstStyle/>
                    <a:p>
                      <a:r>
                        <a:rPr lang="en-US" b="1" dirty="0" smtClean="0"/>
                        <a:t>80%</a:t>
                      </a:r>
                      <a:endParaRPr lang="en-US" b="1" dirty="0"/>
                    </a:p>
                  </a:txBody>
                  <a:tcPr/>
                </a:tc>
                <a:tc>
                  <a:txBody>
                    <a:bodyPr/>
                    <a:lstStyle/>
                    <a:p>
                      <a:r>
                        <a:rPr lang="en-US" b="1" dirty="0" smtClean="0"/>
                        <a:t>22%</a:t>
                      </a:r>
                      <a:endParaRPr lang="en-US" b="1" dirty="0"/>
                    </a:p>
                  </a:txBody>
                  <a:tcPr/>
                </a:tc>
                <a:tc>
                  <a:txBody>
                    <a:bodyPr/>
                    <a:lstStyle/>
                    <a:p>
                      <a:r>
                        <a:rPr lang="en-US" b="1" dirty="0" smtClean="0"/>
                        <a:t>0.02</a:t>
                      </a:r>
                      <a:endParaRPr lang="en-US" b="1" dirty="0"/>
                    </a:p>
                  </a:txBody>
                  <a:tcPr/>
                </a:tc>
              </a:tr>
              <a:tr h="368289">
                <a:tc>
                  <a:txBody>
                    <a:bodyPr/>
                    <a:lstStyle/>
                    <a:p>
                      <a:r>
                        <a:rPr lang="en-US" b="1" dirty="0" smtClean="0"/>
                        <a:t>Overall hospital experience</a:t>
                      </a:r>
                      <a:endParaRPr lang="en-US" b="1" dirty="0"/>
                    </a:p>
                  </a:txBody>
                  <a:tcPr/>
                </a:tc>
                <a:tc>
                  <a:txBody>
                    <a:bodyPr/>
                    <a:lstStyle/>
                    <a:p>
                      <a:r>
                        <a:rPr lang="en-US" b="1" dirty="0" smtClean="0"/>
                        <a:t>95%</a:t>
                      </a:r>
                      <a:endParaRPr lang="en-US" b="1" dirty="0"/>
                    </a:p>
                  </a:txBody>
                  <a:tcPr/>
                </a:tc>
                <a:tc>
                  <a:txBody>
                    <a:bodyPr/>
                    <a:lstStyle/>
                    <a:p>
                      <a:r>
                        <a:rPr lang="en-US" b="1" dirty="0" smtClean="0"/>
                        <a:t>60%</a:t>
                      </a:r>
                      <a:endParaRPr lang="en-US" b="1" dirty="0"/>
                    </a:p>
                  </a:txBody>
                  <a:tcPr/>
                </a:tc>
                <a:tc>
                  <a:txBody>
                    <a:bodyPr/>
                    <a:lstStyle/>
                    <a:p>
                      <a:r>
                        <a:rPr lang="en-US" b="1" dirty="0" smtClean="0"/>
                        <a:t>0.08</a:t>
                      </a:r>
                      <a:endParaRPr lang="en-US" b="1" dirty="0"/>
                    </a:p>
                  </a:txBody>
                  <a:tcPr/>
                </a:tc>
              </a:tr>
            </a:tbl>
          </a:graphicData>
        </a:graphic>
      </p:graphicFrame>
      <p:sp>
        <p:nvSpPr>
          <p:cNvPr id="5" name="Rectangle 4"/>
          <p:cNvSpPr/>
          <p:nvPr/>
        </p:nvSpPr>
        <p:spPr>
          <a:xfrm>
            <a:off x="1143000" y="6197025"/>
            <a:ext cx="7696200" cy="584775"/>
          </a:xfrm>
          <a:prstGeom prst="rect">
            <a:avLst/>
          </a:prstGeom>
        </p:spPr>
        <p:txBody>
          <a:bodyPr wrap="square">
            <a:spAutoFit/>
          </a:bodyPr>
          <a:lstStyle/>
          <a:p>
            <a:r>
              <a:rPr lang="en-US" sz="1600" dirty="0" smtClean="0">
                <a:effectLst>
                  <a:outerShdw blurRad="38100" dist="38100" dir="2700000" algn="tl">
                    <a:srgbClr val="000000">
                      <a:alpha val="43137"/>
                    </a:srgbClr>
                  </a:outerShdw>
                </a:effectLst>
              </a:rPr>
              <a:t>Percentile rankings are derived from local mean scores compared to mean scores from  every other hospital participating in the Press-</a:t>
            </a:r>
            <a:r>
              <a:rPr lang="en-US" sz="1600" dirty="0" err="1" smtClean="0">
                <a:effectLst>
                  <a:outerShdw blurRad="38100" dist="38100" dir="2700000" algn="tl">
                    <a:srgbClr val="000000">
                      <a:alpha val="43137"/>
                    </a:srgbClr>
                  </a:outerShdw>
                </a:effectLst>
              </a:rPr>
              <a:t>Ganey</a:t>
            </a:r>
            <a:r>
              <a:rPr lang="en-US" sz="1600" dirty="0" smtClean="0">
                <a:effectLst>
                  <a:outerShdw blurRad="38100" dist="38100" dir="2700000" algn="tl">
                    <a:srgbClr val="000000">
                      <a:alpha val="43137"/>
                    </a:srgbClr>
                  </a:outerShdw>
                </a:effectLst>
              </a:rPr>
              <a:t> survey from Oct 2007 – Feb 2009</a:t>
            </a:r>
            <a:endParaRPr lang="en-US" sz="16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algn="ctr"/>
            <a:r>
              <a:rPr lang="en-US" sz="5400" dirty="0" smtClean="0"/>
              <a:t>The way Forward…</a:t>
            </a:r>
            <a:endParaRPr lang="en-US" sz="5400" dirty="0"/>
          </a:p>
        </p:txBody>
      </p:sp>
      <p:sp>
        <p:nvSpPr>
          <p:cNvPr id="4" name="Content Placeholder 3"/>
          <p:cNvSpPr>
            <a:spLocks noGrp="1"/>
          </p:cNvSpPr>
          <p:nvPr>
            <p:ph idx="1"/>
          </p:nvPr>
        </p:nvSpPr>
        <p:spPr/>
        <p:txBody>
          <a:bodyPr/>
          <a:lstStyle/>
          <a:p>
            <a:pPr algn="ctr">
              <a:buNone/>
            </a:pPr>
            <a:r>
              <a:rPr lang="en-US" sz="4400" dirty="0" smtClean="0"/>
              <a:t>Moving Toward Improved Health and Better Healthcare using a the patient-centered approach</a:t>
            </a:r>
            <a:endParaRPr lang="en-US" sz="4400" dirty="0"/>
          </a:p>
        </p:txBody>
      </p:sp>
      <p:sp>
        <p:nvSpPr>
          <p:cNvPr id="8" name="Slide Number Placeholder 7"/>
          <p:cNvSpPr>
            <a:spLocks noGrp="1"/>
          </p:cNvSpPr>
          <p:nvPr>
            <p:ph type="sldNum" sz="quarter" idx="12"/>
          </p:nvPr>
        </p:nvSpPr>
        <p:spPr/>
        <p:txBody>
          <a:bodyPr/>
          <a:lstStyle/>
          <a:p>
            <a:pPr>
              <a:defRPr/>
            </a:pPr>
            <a:fld id="{0953ACCD-C41D-4B1E-AD35-D52FD540A7C1}" type="slidenum">
              <a:rPr lang="en-US" smtClean="0"/>
              <a:pPr>
                <a:defRPr/>
              </a:pPr>
              <a:t>33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has Changed???</a:t>
            </a:r>
            <a:endParaRPr lang="en-US" dirty="0"/>
          </a:p>
        </p:txBody>
      </p:sp>
      <p:sp>
        <p:nvSpPr>
          <p:cNvPr id="3" name="Content Placeholder 2"/>
          <p:cNvSpPr>
            <a:spLocks noGrp="1"/>
          </p:cNvSpPr>
          <p:nvPr>
            <p:ph idx="1"/>
          </p:nvPr>
        </p:nvSpPr>
        <p:spPr>
          <a:xfrm>
            <a:off x="685800" y="1828800"/>
            <a:ext cx="7772400" cy="4114800"/>
          </a:xfrm>
        </p:spPr>
        <p:txBody>
          <a:bodyPr/>
          <a:lstStyle/>
          <a:p>
            <a:r>
              <a:rPr lang="en-US" dirty="0" smtClean="0"/>
              <a:t>Costs out of control</a:t>
            </a:r>
          </a:p>
          <a:p>
            <a:r>
              <a:rPr lang="en-US" dirty="0" smtClean="0"/>
              <a:t>Aging populations</a:t>
            </a:r>
          </a:p>
          <a:p>
            <a:r>
              <a:rPr lang="en-US" dirty="0" smtClean="0"/>
              <a:t>Non- communicable disease rates have eclipsed infectious diseases</a:t>
            </a:r>
          </a:p>
          <a:p>
            <a:r>
              <a:rPr lang="en-US" dirty="0" smtClean="0"/>
              <a:t>Skyrocketing disease burden in less-industrialized countries</a:t>
            </a:r>
          </a:p>
          <a:p>
            <a:r>
              <a:rPr lang="en-US" dirty="0" smtClean="0"/>
              <a:t>Patients expectations</a:t>
            </a:r>
          </a:p>
        </p:txBody>
      </p:sp>
      <p:sp>
        <p:nvSpPr>
          <p:cNvPr id="5" name="Slide Number Placeholder 4"/>
          <p:cNvSpPr>
            <a:spLocks noGrp="1"/>
          </p:cNvSpPr>
          <p:nvPr>
            <p:ph type="sldNum" sz="quarter" idx="12"/>
          </p:nvPr>
        </p:nvSpPr>
        <p:spPr/>
        <p:txBody>
          <a:bodyPr/>
          <a:lstStyle/>
          <a:p>
            <a:pPr>
              <a:defRPr/>
            </a:pPr>
            <a:fld id="{F2BFBB14-6839-41D1-9B07-7925F722E59B}"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of New Care delivery Models</a:t>
            </a:r>
            <a:endParaRPr lang="en-US" dirty="0"/>
          </a:p>
        </p:txBody>
      </p:sp>
      <p:sp>
        <p:nvSpPr>
          <p:cNvPr id="3" name="Content Placeholder 2"/>
          <p:cNvSpPr>
            <a:spLocks noGrp="1"/>
          </p:cNvSpPr>
          <p:nvPr>
            <p:ph idx="1"/>
          </p:nvPr>
        </p:nvSpPr>
        <p:spPr>
          <a:xfrm>
            <a:off x="533400" y="1219200"/>
            <a:ext cx="8077200" cy="4114800"/>
          </a:xfrm>
        </p:spPr>
        <p:txBody>
          <a:bodyPr/>
          <a:lstStyle/>
          <a:p>
            <a:pPr>
              <a:buNone/>
            </a:pPr>
            <a:endParaRPr lang="en-US" sz="1800" dirty="0" smtClean="0"/>
          </a:p>
          <a:p>
            <a:pPr lvl="0">
              <a:spcAft>
                <a:spcPts val="0"/>
              </a:spcAft>
            </a:pPr>
            <a:r>
              <a:rPr lang="en-US" sz="2400" b="1" dirty="0" smtClean="0">
                <a:solidFill>
                  <a:srgbClr val="002C77"/>
                </a:solidFill>
              </a:rPr>
              <a:t>Improve Health</a:t>
            </a:r>
          </a:p>
          <a:p>
            <a:pPr lvl="1">
              <a:spcAft>
                <a:spcPts val="0"/>
              </a:spcAft>
            </a:pPr>
            <a:r>
              <a:rPr lang="en-US" sz="2400" b="1" dirty="0" smtClean="0">
                <a:solidFill>
                  <a:srgbClr val="002C77"/>
                </a:solidFill>
              </a:rPr>
              <a:t> </a:t>
            </a:r>
            <a:r>
              <a:rPr lang="en-US" sz="2400" dirty="0" smtClean="0">
                <a:solidFill>
                  <a:srgbClr val="002C77"/>
                </a:solidFill>
              </a:rPr>
              <a:t>outcome metrics for chronic &amp; preventive care</a:t>
            </a:r>
          </a:p>
          <a:p>
            <a:pPr lvl="1">
              <a:spcAft>
                <a:spcPts val="0"/>
              </a:spcAft>
            </a:pPr>
            <a:r>
              <a:rPr lang="en-US" sz="2400" dirty="0" smtClean="0"/>
              <a:t>Manage and prevent chronic disease</a:t>
            </a:r>
          </a:p>
          <a:p>
            <a:pPr lvl="1">
              <a:spcAft>
                <a:spcPts val="0"/>
              </a:spcAft>
            </a:pPr>
            <a:r>
              <a:rPr lang="en-US" sz="2400" dirty="0" smtClean="0"/>
              <a:t>wellness focus</a:t>
            </a:r>
            <a:endParaRPr lang="en-US" sz="2400" dirty="0" smtClean="0">
              <a:solidFill>
                <a:srgbClr val="002C77"/>
              </a:solidFill>
            </a:endParaRPr>
          </a:p>
          <a:p>
            <a:pPr lvl="0">
              <a:spcAft>
                <a:spcPts val="0"/>
              </a:spcAft>
            </a:pPr>
            <a:r>
              <a:rPr lang="en-US" sz="2400" b="1" dirty="0" smtClean="0">
                <a:solidFill>
                  <a:srgbClr val="002C77"/>
                </a:solidFill>
              </a:rPr>
              <a:t>Improve Care</a:t>
            </a:r>
          </a:p>
          <a:p>
            <a:pPr lvl="1">
              <a:spcAft>
                <a:spcPts val="0"/>
              </a:spcAft>
            </a:pPr>
            <a:r>
              <a:rPr lang="en-US" sz="2400" dirty="0" smtClean="0">
                <a:solidFill>
                  <a:srgbClr val="002C77"/>
                </a:solidFill>
              </a:rPr>
              <a:t>improve patient satisfaction</a:t>
            </a:r>
          </a:p>
          <a:p>
            <a:pPr lvl="1">
              <a:spcAft>
                <a:spcPts val="0"/>
              </a:spcAft>
            </a:pPr>
            <a:r>
              <a:rPr lang="en-US" sz="2400" dirty="0" smtClean="0">
                <a:solidFill>
                  <a:srgbClr val="002C77"/>
                </a:solidFill>
              </a:rPr>
              <a:t>Improve access, </a:t>
            </a:r>
          </a:p>
          <a:p>
            <a:pPr lvl="1">
              <a:spcAft>
                <a:spcPts val="0"/>
              </a:spcAft>
            </a:pPr>
            <a:r>
              <a:rPr lang="en-US" sz="2400" dirty="0" smtClean="0">
                <a:solidFill>
                  <a:srgbClr val="002C77"/>
                </a:solidFill>
              </a:rPr>
              <a:t>patient experience</a:t>
            </a:r>
          </a:p>
          <a:p>
            <a:pPr lvl="1">
              <a:spcAft>
                <a:spcPts val="0"/>
              </a:spcAft>
            </a:pPr>
            <a:r>
              <a:rPr lang="en-US" sz="2400" dirty="0" smtClean="0">
                <a:solidFill>
                  <a:srgbClr val="002C77"/>
                </a:solidFill>
              </a:rPr>
              <a:t>Focus on outcomes</a:t>
            </a:r>
          </a:p>
          <a:p>
            <a:pPr lvl="0">
              <a:spcAft>
                <a:spcPts val="0"/>
              </a:spcAft>
            </a:pPr>
            <a:r>
              <a:rPr lang="en-US" sz="2400" b="1" dirty="0" smtClean="0">
                <a:solidFill>
                  <a:srgbClr val="002C77"/>
                </a:solidFill>
              </a:rPr>
              <a:t>Reduce Cost</a:t>
            </a:r>
          </a:p>
          <a:p>
            <a:pPr lvl="1">
              <a:spcAft>
                <a:spcPts val="0"/>
              </a:spcAft>
            </a:pPr>
            <a:r>
              <a:rPr lang="en-US" sz="2400" dirty="0" smtClean="0">
                <a:solidFill>
                  <a:srgbClr val="002C77"/>
                </a:solidFill>
              </a:rPr>
              <a:t>Reduce unnecessary acute care </a:t>
            </a:r>
          </a:p>
          <a:p>
            <a:pPr lvl="1">
              <a:spcAft>
                <a:spcPts val="0"/>
              </a:spcAft>
            </a:pPr>
            <a:r>
              <a:rPr lang="en-US" sz="2400" dirty="0" smtClean="0">
                <a:solidFill>
                  <a:srgbClr val="002C77"/>
                </a:solidFill>
              </a:rPr>
              <a:t>Reduce overutilization </a:t>
            </a:r>
          </a:p>
          <a:p>
            <a:endParaRPr lang="en-US" dirty="0" smtClean="0"/>
          </a:p>
          <a:p>
            <a:endParaRPr lang="en-US" dirty="0"/>
          </a:p>
        </p:txBody>
      </p:sp>
      <p:sp>
        <p:nvSpPr>
          <p:cNvPr id="5" name="Slide Number Placeholder 4"/>
          <p:cNvSpPr>
            <a:spLocks noGrp="1"/>
          </p:cNvSpPr>
          <p:nvPr>
            <p:ph type="sldNum" sz="quarter" idx="12"/>
          </p:nvPr>
        </p:nvSpPr>
        <p:spPr/>
        <p:txBody>
          <a:bodyPr/>
          <a:lstStyle/>
          <a:p>
            <a:pPr>
              <a:defRPr/>
            </a:pPr>
            <a:fld id="{F2BFBB14-6839-41D1-9B07-7925F722E59B}"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New Approach</a:t>
            </a:r>
            <a:endParaRPr lang="en-US" dirty="0"/>
          </a:p>
        </p:txBody>
      </p:sp>
      <p:sp>
        <p:nvSpPr>
          <p:cNvPr id="3" name="Content Placeholder 2"/>
          <p:cNvSpPr>
            <a:spLocks noGrp="1"/>
          </p:cNvSpPr>
          <p:nvPr>
            <p:ph idx="1"/>
          </p:nvPr>
        </p:nvSpPr>
        <p:spPr>
          <a:xfrm>
            <a:off x="685800" y="1828800"/>
            <a:ext cx="7772400" cy="4114800"/>
          </a:xfrm>
        </p:spPr>
        <p:txBody>
          <a:bodyPr/>
          <a:lstStyle/>
          <a:p>
            <a:r>
              <a:rPr lang="en-US" dirty="0" smtClean="0"/>
              <a:t>More and higher-quality interaction with provider</a:t>
            </a:r>
          </a:p>
          <a:p>
            <a:r>
              <a:rPr lang="en-US" dirty="0" smtClean="0"/>
              <a:t>Avoid need for treatment, preventive</a:t>
            </a:r>
          </a:p>
          <a:p>
            <a:r>
              <a:rPr lang="en-US" dirty="0" smtClean="0"/>
              <a:t>Better monitoring</a:t>
            </a:r>
          </a:p>
          <a:p>
            <a:r>
              <a:rPr lang="en-US" dirty="0" smtClean="0"/>
              <a:t>Change patient behavior</a:t>
            </a:r>
          </a:p>
          <a:p>
            <a:r>
              <a:rPr lang="en-US" dirty="0" smtClean="0"/>
              <a:t>Share control with patient</a:t>
            </a:r>
          </a:p>
          <a:p>
            <a:r>
              <a:rPr lang="en-US" dirty="0" smtClean="0"/>
              <a:t>Patient is a customer with choices</a:t>
            </a:r>
          </a:p>
          <a:p>
            <a:endParaRPr lang="en-US" dirty="0"/>
          </a:p>
        </p:txBody>
      </p:sp>
      <p:sp>
        <p:nvSpPr>
          <p:cNvPr id="5" name="Slide Number Placeholder 4"/>
          <p:cNvSpPr>
            <a:spLocks noGrp="1"/>
          </p:cNvSpPr>
          <p:nvPr>
            <p:ph type="sldNum" sz="quarter" idx="12"/>
          </p:nvPr>
        </p:nvSpPr>
        <p:spPr/>
        <p:txBody>
          <a:bodyPr/>
          <a:lstStyle/>
          <a:p>
            <a:pPr>
              <a:defRPr/>
            </a:pPr>
            <a:fld id="{F2BFBB14-6839-41D1-9B07-7925F722E59B}"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Reducing Dependence on Physician-based models</a:t>
            </a:r>
            <a:endParaRPr lang="en-US" dirty="0"/>
          </a:p>
        </p:txBody>
      </p:sp>
      <p:sp>
        <p:nvSpPr>
          <p:cNvPr id="3" name="Content Placeholder 2"/>
          <p:cNvSpPr>
            <a:spLocks noGrp="1"/>
          </p:cNvSpPr>
          <p:nvPr>
            <p:ph idx="1"/>
          </p:nvPr>
        </p:nvSpPr>
        <p:spPr>
          <a:xfrm>
            <a:off x="685800" y="1752600"/>
            <a:ext cx="7772400" cy="4114800"/>
          </a:xfrm>
        </p:spPr>
        <p:txBody>
          <a:bodyPr/>
          <a:lstStyle/>
          <a:p>
            <a:r>
              <a:rPr lang="en-US" dirty="0" smtClean="0"/>
              <a:t>Focus on primary care team</a:t>
            </a:r>
          </a:p>
          <a:p>
            <a:r>
              <a:rPr lang="en-US" dirty="0" smtClean="0"/>
              <a:t>Most care from non-physicians </a:t>
            </a:r>
          </a:p>
          <a:p>
            <a:r>
              <a:rPr lang="en-US" dirty="0" smtClean="0"/>
              <a:t>More frequent, longer patient visits</a:t>
            </a:r>
          </a:p>
          <a:p>
            <a:r>
              <a:rPr lang="en-US" dirty="0" smtClean="0"/>
              <a:t>Patient helps shape the plan</a:t>
            </a:r>
          </a:p>
          <a:p>
            <a:r>
              <a:rPr lang="en-US" dirty="0" smtClean="0"/>
              <a:t>Patient access to information</a:t>
            </a:r>
          </a:p>
          <a:p>
            <a:r>
              <a:rPr lang="en-US" dirty="0" smtClean="0"/>
              <a:t>Data mining to uncover risks and gaps</a:t>
            </a:r>
          </a:p>
          <a:p>
            <a:r>
              <a:rPr lang="en-US" dirty="0" smtClean="0"/>
              <a:t>Higher-risk patients get special attention</a:t>
            </a:r>
          </a:p>
          <a:p>
            <a:r>
              <a:rPr lang="en-US" dirty="0" smtClean="0"/>
              <a:t>Outreach, monitoring</a:t>
            </a:r>
          </a:p>
          <a:p>
            <a:endParaRPr lang="en-US" dirty="0"/>
          </a:p>
        </p:txBody>
      </p:sp>
      <p:sp>
        <p:nvSpPr>
          <p:cNvPr id="5" name="Slide Number Placeholder 4"/>
          <p:cNvSpPr>
            <a:spLocks noGrp="1"/>
          </p:cNvSpPr>
          <p:nvPr>
            <p:ph type="sldNum" sz="quarter" idx="12"/>
          </p:nvPr>
        </p:nvSpPr>
        <p:spPr/>
        <p:txBody>
          <a:bodyPr/>
          <a:lstStyle/>
          <a:p>
            <a:pPr>
              <a:defRPr/>
            </a:pPr>
            <a:fld id="{F2BFBB14-6839-41D1-9B07-7925F722E59B}"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90525"/>
            <a:ext cx="8610600" cy="1143000"/>
          </a:xfrm>
        </p:spPr>
        <p:txBody>
          <a:bodyPr/>
          <a:lstStyle/>
          <a:p>
            <a:r>
              <a:rPr lang="en-US" dirty="0" smtClean="0"/>
              <a:t>New Approach Presents Opportunities for Growing Health Care Systems</a:t>
            </a:r>
            <a:br>
              <a:rPr lang="en-US" dirty="0" smtClean="0"/>
            </a:br>
            <a:endParaRPr lang="en-US" dirty="0"/>
          </a:p>
        </p:txBody>
      </p:sp>
      <p:sp>
        <p:nvSpPr>
          <p:cNvPr id="3" name="Content Placeholder 2"/>
          <p:cNvSpPr>
            <a:spLocks noGrp="1"/>
          </p:cNvSpPr>
          <p:nvPr>
            <p:ph idx="1"/>
          </p:nvPr>
        </p:nvSpPr>
        <p:spPr/>
        <p:txBody>
          <a:bodyPr/>
          <a:lstStyle/>
          <a:p>
            <a:r>
              <a:rPr lang="en-US" dirty="0" smtClean="0"/>
              <a:t>Less sunk cost in treatment- &amp; physician-centric models</a:t>
            </a:r>
          </a:p>
          <a:p>
            <a:r>
              <a:rPr lang="en-US" dirty="0" smtClean="0"/>
              <a:t>Build around prevention and wellness </a:t>
            </a:r>
          </a:p>
          <a:p>
            <a:r>
              <a:rPr lang="en-US" dirty="0" smtClean="0"/>
              <a:t>Invest in clinics, outreach, non-physician providers</a:t>
            </a:r>
          </a:p>
          <a:p>
            <a:r>
              <a:rPr lang="en-US" dirty="0" smtClean="0"/>
              <a:t>High-tech, low-cost tools: phone, Web, sensors</a:t>
            </a:r>
          </a:p>
        </p:txBody>
      </p:sp>
      <p:sp>
        <p:nvSpPr>
          <p:cNvPr id="5" name="Slide Number Placeholder 4"/>
          <p:cNvSpPr>
            <a:spLocks noGrp="1"/>
          </p:cNvSpPr>
          <p:nvPr>
            <p:ph type="sldNum" sz="quarter" idx="12"/>
          </p:nvPr>
        </p:nvSpPr>
        <p:spPr/>
        <p:txBody>
          <a:bodyPr/>
          <a:lstStyle/>
          <a:p>
            <a:pPr>
              <a:defRPr/>
            </a:pPr>
            <a:fld id="{F2BFBB14-6839-41D1-9B07-7925F722E59B}"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90525"/>
            <a:ext cx="8915400" cy="1143000"/>
          </a:xfrm>
        </p:spPr>
        <p:txBody>
          <a:bodyPr/>
          <a:lstStyle/>
          <a:p>
            <a:r>
              <a:rPr lang="en-US" dirty="0" smtClean="0"/>
              <a:t>New Approach Presents Opportunities for Growing Health Care Systems</a:t>
            </a:r>
            <a:br>
              <a:rPr lang="en-US" dirty="0" smtClean="0"/>
            </a:br>
            <a:endParaRPr lang="en-US" dirty="0"/>
          </a:p>
        </p:txBody>
      </p:sp>
      <p:sp>
        <p:nvSpPr>
          <p:cNvPr id="3" name="Content Placeholder 2"/>
          <p:cNvSpPr>
            <a:spLocks noGrp="1"/>
          </p:cNvSpPr>
          <p:nvPr>
            <p:ph idx="1"/>
          </p:nvPr>
        </p:nvSpPr>
        <p:spPr/>
        <p:txBody>
          <a:bodyPr/>
          <a:lstStyle/>
          <a:p>
            <a:r>
              <a:rPr lang="en-US" dirty="0" smtClean="0"/>
              <a:t>Shape medical education around patient-centered</a:t>
            </a:r>
          </a:p>
          <a:p>
            <a:r>
              <a:rPr lang="en-US" dirty="0" smtClean="0"/>
              <a:t>Leverage traditional medicine attitudes</a:t>
            </a:r>
          </a:p>
          <a:p>
            <a:r>
              <a:rPr lang="en-US" dirty="0" smtClean="0"/>
              <a:t>Public education to halt lifestyle slide</a:t>
            </a:r>
          </a:p>
          <a:p>
            <a:r>
              <a:rPr lang="en-US" dirty="0" smtClean="0"/>
              <a:t>Research: Trinidad &amp; diabetes; variation in diet &amp; disease</a:t>
            </a:r>
          </a:p>
          <a:p>
            <a:endParaRPr lang="en-US" dirty="0"/>
          </a:p>
        </p:txBody>
      </p:sp>
      <p:sp>
        <p:nvSpPr>
          <p:cNvPr id="5" name="Slide Number Placeholder 4"/>
          <p:cNvSpPr>
            <a:spLocks noGrp="1"/>
          </p:cNvSpPr>
          <p:nvPr>
            <p:ph type="sldNum" sz="quarter" idx="12"/>
          </p:nvPr>
        </p:nvSpPr>
        <p:spPr/>
        <p:txBody>
          <a:bodyPr/>
          <a:lstStyle/>
          <a:p>
            <a:pPr>
              <a:defRPr/>
            </a:pPr>
            <a:fld id="{F2BFBB14-6839-41D1-9B07-7925F722E59B}" type="slidenum">
              <a:rPr lang="en-US" smtClean="0"/>
              <a:pPr>
                <a:defRPr/>
              </a:pPr>
              <a:t>9</a:t>
            </a:fld>
            <a:endParaRPr 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OPREFERENCE" val="False"/>
  <p:tag name="DELIMITERS" val="3.1"/>
</p:tagLst>
</file>

<file path=ppt/tags/tag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OPREFERENCE" val="False"/>
  <p:tag name="DELIMITERS" val="3.1"/>
</p:tagLst>
</file>

<file path=ppt/tags/tag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heme/theme1.xml><?xml version="1.0" encoding="utf-8"?>
<a:theme xmlns:a="http://schemas.openxmlformats.org/drawingml/2006/main" name="Office Theme">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19137</TotalTime>
  <Words>2038</Words>
  <Application>Microsoft Macintosh PowerPoint</Application>
  <PresentationFormat>On-screen Show (4:3)</PresentationFormat>
  <Paragraphs>358</Paragraphs>
  <Slides>33</Slides>
  <Notes>10</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Office Theme</vt:lpstr>
      <vt:lpstr>Worksheet</vt:lpstr>
      <vt:lpstr>Moving Toward Improved Health and Better Healthcare: the patient centered approach </vt:lpstr>
      <vt:lpstr>The way it has been: Provider-Centered Care</vt:lpstr>
      <vt:lpstr>Problems with Provider-Centered Care Model</vt:lpstr>
      <vt:lpstr>What has Changed???</vt:lpstr>
      <vt:lpstr>Goals of New Care delivery Models</vt:lpstr>
      <vt:lpstr>The New Approach</vt:lpstr>
      <vt:lpstr>Reducing Dependence on Physician-based models</vt:lpstr>
      <vt:lpstr>New Approach Presents Opportunities for Growing Health Care Systems </vt:lpstr>
      <vt:lpstr>New Approach Presents Opportunities for Growing Health Care Systems </vt:lpstr>
      <vt:lpstr>Patient Centered Medical Home</vt:lpstr>
      <vt:lpstr>The Medical Home: Reducing Dependence on the Physician </vt:lpstr>
      <vt:lpstr>Patient Centered Medical Home Elements</vt:lpstr>
      <vt:lpstr>NCQA Patient-Centered Medical Home 2011 Health care that revolves around you</vt:lpstr>
      <vt:lpstr>Care Coordination Model:  Patient Population </vt:lpstr>
      <vt:lpstr>Conclusions</vt:lpstr>
      <vt:lpstr>Operations Training</vt:lpstr>
      <vt:lpstr>Where to start? Readiness Assessment</vt:lpstr>
      <vt:lpstr>Diabetes Group Visits</vt:lpstr>
      <vt:lpstr>Patient Experience (CAHPS) Access</vt:lpstr>
      <vt:lpstr>Patient Experience (CAHPS) Communication </vt:lpstr>
      <vt:lpstr>Challenges</vt:lpstr>
      <vt:lpstr>Align with Pay for Performance  Programs within JHCP </vt:lpstr>
      <vt:lpstr>Lessons Learned</vt:lpstr>
      <vt:lpstr>Participation in Collaborative  Care Model</vt:lpstr>
      <vt:lpstr> The ALIKI INITIATIVE: Knowing the Patient as a Person    </vt:lpstr>
      <vt:lpstr>The Aliki Initiative: Challenge </vt:lpstr>
      <vt:lpstr>The Aliki Initiative: Goals </vt:lpstr>
      <vt:lpstr>The Aliki Initiative: </vt:lpstr>
      <vt:lpstr>Aliki and Readmissions</vt:lpstr>
      <vt:lpstr>Aliki Initiative Outcomes</vt:lpstr>
      <vt:lpstr>What Do Residents Think? Highest Rating of 9 (Outstanding)</vt:lpstr>
      <vt:lpstr>What Do Patients Think?</vt:lpstr>
      <vt:lpstr>The way Forward…</vt:lpstr>
    </vt:vector>
  </TitlesOfParts>
  <Company>뿿젠뿿잀١胐Ȱ珬뿿�</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Karl Peters</dc:creator>
  <cp:lastModifiedBy>Steven Thompson</cp:lastModifiedBy>
  <cp:revision>407</cp:revision>
  <dcterms:created xsi:type="dcterms:W3CDTF">2012-10-14T20:02:51Z</dcterms:created>
  <dcterms:modified xsi:type="dcterms:W3CDTF">2012-10-14T20:03:22Z</dcterms:modified>
</cp:coreProperties>
</file>